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1" r:id="rId2"/>
    <p:sldId id="260" r:id="rId3"/>
    <p:sldId id="312" r:id="rId4"/>
    <p:sldId id="313" r:id="rId5"/>
    <p:sldId id="305" r:id="rId6"/>
    <p:sldId id="306" r:id="rId7"/>
    <p:sldId id="304" r:id="rId8"/>
    <p:sldId id="269" r:id="rId9"/>
    <p:sldId id="307" r:id="rId10"/>
    <p:sldId id="272" r:id="rId11"/>
    <p:sldId id="273" r:id="rId12"/>
    <p:sldId id="309" r:id="rId13"/>
    <p:sldId id="310" r:id="rId14"/>
    <p:sldId id="295" r:id="rId15"/>
    <p:sldId id="294" r:id="rId16"/>
    <p:sldId id="297" r:id="rId17"/>
    <p:sldId id="298" r:id="rId18"/>
    <p:sldId id="316" r:id="rId19"/>
    <p:sldId id="299" r:id="rId20"/>
    <p:sldId id="300" r:id="rId21"/>
    <p:sldId id="302" r:id="rId22"/>
    <p:sldId id="303" r:id="rId23"/>
    <p:sldId id="287" r:id="rId24"/>
    <p:sldId id="289" r:id="rId25"/>
    <p:sldId id="290" r:id="rId26"/>
    <p:sldId id="315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560">
          <p15:clr>
            <a:srgbClr val="A4A3A4"/>
          </p15:clr>
        </p15:guide>
        <p15:guide id="3" orient="horz" pos="2129">
          <p15:clr>
            <a:srgbClr val="A4A3A4"/>
          </p15:clr>
        </p15:guide>
        <p15:guide id="4" pos="4889">
          <p15:clr>
            <a:srgbClr val="A4A3A4"/>
          </p15:clr>
        </p15:guide>
        <p15:guide id="5" pos="2881">
          <p15:clr>
            <a:srgbClr val="A4A3A4"/>
          </p15:clr>
        </p15:guide>
        <p15:guide id="6" pos="19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87" autoAdjust="0"/>
  </p:normalViewPr>
  <p:slideViewPr>
    <p:cSldViewPr snapToGrid="0">
      <p:cViewPr varScale="1">
        <p:scale>
          <a:sx n="86" d="100"/>
          <a:sy n="86" d="100"/>
        </p:scale>
        <p:origin x="1230" y="9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/>
      <dgm:t>
        <a:bodyPr/>
        <a:lstStyle/>
        <a:p>
          <a:r>
            <a:rPr lang="en-US" sz="1400" b="1" dirty="0" smtClean="0"/>
            <a:t>Beyond</a:t>
          </a:r>
        </a:p>
        <a:p>
          <a:r>
            <a:rPr lang="en-US" sz="1400" b="1" dirty="0" smtClean="0"/>
            <a:t>Boundaries</a:t>
          </a:r>
          <a:endParaRPr lang="en-US" sz="1400" b="1" dirty="0"/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34833695-1BE5-4D52-97B3-671D54877F44}">
      <dgm:prSet custT="1"/>
      <dgm:spPr/>
      <dgm:t>
        <a:bodyPr/>
        <a:lstStyle/>
        <a:p>
          <a:r>
            <a:rPr lang="en-US" sz="1400" b="1" dirty="0" smtClean="0"/>
            <a:t>Yes</a:t>
          </a:r>
          <a:endParaRPr lang="en-US" sz="1400" b="1" dirty="0"/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 dpi="0" rotWithShape="0">
          <a:blip xmlns:r="http://schemas.openxmlformats.org/officeDocument/2006/relationships" r:embed="rId1"/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iStock_000007342968XSmall.jpg"/>
        </a:ext>
      </dgm:extLst>
    </dgm:pt>
    <dgm:pt modelId="{5E4B83E0-9483-45BA-9FA1-3CF9FE054C79}">
      <dgm:prSet custT="1"/>
      <dgm:spPr/>
      <dgm:t>
        <a:bodyPr/>
        <a:lstStyle/>
        <a:p>
          <a:r>
            <a:rPr lang="en-US" sz="1400" b="1" dirty="0" smtClean="0"/>
            <a:t>We make it happen!</a:t>
          </a:r>
          <a:endParaRPr lang="en-US" sz="1400" b="1" dirty="0"/>
        </a:p>
      </dgm:t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F33D880-D8C2-4FE5-9DA0-47BB5596F1F0}" type="sib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C677F6B7-6BA2-43A3-98A9-2FEBF912A790}" type="pres">
      <dgm:prSet presAssocID="{79FE369F-28A2-4F26-B0C3-971927773D88}" presName="text_1" presStyleCnt="0"/>
      <dgm:spPr/>
      <dgm:t>
        <a:bodyPr/>
        <a:lstStyle/>
        <a:p>
          <a:endParaRPr lang="en-US"/>
        </a:p>
      </dgm:t>
    </dgm:pt>
    <dgm:pt modelId="{0BB15BAD-3DA1-4321-B57B-C01D254B7763}" type="pres">
      <dgm:prSet presAssocID="{79FE369F-28A2-4F26-B0C3-971927773D88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E6300-6EDC-4BCB-9F99-E6549830DA24}" type="pres">
      <dgm:prSet presAssocID="{79FE369F-28A2-4F26-B0C3-971927773D88}" presName="text_accent_1" presStyleCnt="0"/>
      <dgm:spPr/>
      <dgm:t>
        <a:bodyPr/>
        <a:lstStyle/>
        <a:p>
          <a:endParaRPr lang="en-US"/>
        </a:p>
      </dgm:t>
    </dgm:pt>
    <dgm:pt modelId="{584C5D24-5D81-4037-A746-F35CBCF226AB}" type="pres">
      <dgm:prSet presAssocID="{79FE369F-28A2-4F26-B0C3-971927773D88}" presName="accentRepeatNode" presStyleLbl="solidAlignAcc1" presStyleIdx="0" presStyleCnt="6"/>
      <dgm:spPr/>
      <dgm:t>
        <a:bodyPr/>
        <a:lstStyle/>
        <a:p>
          <a:endParaRPr lang="en-US"/>
        </a:p>
      </dgm:t>
    </dgm:pt>
    <dgm:pt modelId="{3C43E06A-AD44-4DEE-B00D-F3E4645958A8}" type="pres">
      <dgm:prSet presAssocID="{F02FAF93-4876-4C82-8DD9-A554BCF45971}" presName="image_1" presStyleCnt="0"/>
      <dgm:spPr/>
      <dgm:t>
        <a:bodyPr/>
        <a:lstStyle/>
        <a:p>
          <a:endParaRPr lang="en-US"/>
        </a:p>
      </dgm:t>
    </dgm:pt>
    <dgm:pt modelId="{E1708757-DE70-4B37-9EB6-DEC398CBBEAC}" type="pres">
      <dgm:prSet presAssocID="{F02FAF93-4876-4C82-8DD9-A554BCF45971}" presName="imageRepeatNode" presStyleLbl="dkBgShp" presStyleIdx="0" presStyleCnt="3" custLinFactNeighborX="2930" custLinFactNeighborY="-7645"/>
      <dgm:spPr/>
      <dgm:t>
        <a:bodyPr/>
        <a:lstStyle/>
        <a:p>
          <a:endParaRPr lang="en-US"/>
        </a:p>
      </dgm:t>
    </dgm:pt>
    <dgm:pt modelId="{7CF64622-DCF8-4F70-B5CE-2D7337BE7DA6}" type="pres">
      <dgm:prSet presAssocID="{F02FAF93-4876-4C82-8DD9-A554BCF45971}" presName="image_accent_1" presStyleCnt="0"/>
      <dgm:spPr/>
      <dgm:t>
        <a:bodyPr/>
        <a:lstStyle/>
        <a:p>
          <a:endParaRPr lang="en-US"/>
        </a:p>
      </dgm:t>
    </dgm:pt>
    <dgm:pt modelId="{AA19FC18-8315-40F8-BEE8-AAAA9EF02972}" type="pres">
      <dgm:prSet presAssocID="{F02FAF93-4876-4C82-8DD9-A554BCF45971}" presName="accentRepeatNode" presStyleLbl="solidAlignAcc1" presStyleIdx="1" presStyleCnt="6"/>
      <dgm:spPr/>
      <dgm:t>
        <a:bodyPr/>
        <a:lstStyle/>
        <a:p>
          <a:endParaRPr lang="en-US"/>
        </a:p>
      </dgm:t>
    </dgm:pt>
    <dgm:pt modelId="{03EA447C-4A9E-4F08-8F88-95E53740EC03}" type="pres">
      <dgm:prSet presAssocID="{34833695-1BE5-4D52-97B3-671D54877F44}" presName="text_2" presStyleCnt="0"/>
      <dgm:spPr/>
      <dgm:t>
        <a:bodyPr/>
        <a:lstStyle/>
        <a:p>
          <a:endParaRPr lang="en-US"/>
        </a:p>
      </dgm:t>
    </dgm:pt>
    <dgm:pt modelId="{D55B92B7-E9DB-43E7-8405-BF7FEE3EE02C}" type="pres">
      <dgm:prSet presAssocID="{34833695-1BE5-4D52-97B3-671D54877F44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58106-B7AD-4E42-950E-22A7D50A9642}" type="pres">
      <dgm:prSet presAssocID="{34833695-1BE5-4D52-97B3-671D54877F44}" presName="text_accent_2" presStyleCnt="0"/>
      <dgm:spPr/>
      <dgm:t>
        <a:bodyPr/>
        <a:lstStyle/>
        <a:p>
          <a:endParaRPr lang="en-US"/>
        </a:p>
      </dgm:t>
    </dgm:pt>
    <dgm:pt modelId="{103DF2B9-C962-4A4C-BA7C-DD120D10DD0B}" type="pres">
      <dgm:prSet presAssocID="{34833695-1BE5-4D52-97B3-671D54877F44}" presName="accentRepeatNode" presStyleLbl="solidAlignAcc1" presStyleIdx="2" presStyleCnt="6"/>
      <dgm:spPr/>
      <dgm:t>
        <a:bodyPr/>
        <a:lstStyle/>
        <a:p>
          <a:endParaRPr lang="en-US"/>
        </a:p>
      </dgm:t>
    </dgm:pt>
    <dgm:pt modelId="{A2D593CE-8A6D-4151-857F-6B91B5444935}" type="pres">
      <dgm:prSet presAssocID="{FF964D96-DF34-4262-A6AE-FC584AC7063B}" presName="image_2" presStyleCnt="0"/>
      <dgm:spPr/>
      <dgm:t>
        <a:bodyPr/>
        <a:lstStyle/>
        <a:p>
          <a:endParaRPr lang="en-US"/>
        </a:p>
      </dgm:t>
    </dgm:pt>
    <dgm:pt modelId="{B4B3A077-E145-4C30-A9F6-F29FC997785C}" type="pres">
      <dgm:prSet presAssocID="{FF964D96-DF34-4262-A6AE-FC584AC7063B}" presName="imageRepeatNode" presStyleLbl="dkBgShp" presStyleIdx="1" presStyleCnt="3"/>
      <dgm:spPr/>
      <dgm:t>
        <a:bodyPr/>
        <a:lstStyle/>
        <a:p>
          <a:endParaRPr lang="en-US"/>
        </a:p>
      </dgm:t>
    </dgm:pt>
    <dgm:pt modelId="{654BF6C6-239B-410E-BD35-7F7B6E4E46AA}" type="pres">
      <dgm:prSet presAssocID="{FF964D96-DF34-4262-A6AE-FC584AC7063B}" presName="image_accent_2" presStyleCnt="0"/>
      <dgm:spPr/>
      <dgm:t>
        <a:bodyPr/>
        <a:lstStyle/>
        <a:p>
          <a:endParaRPr lang="en-US"/>
        </a:p>
      </dgm:t>
    </dgm:pt>
    <dgm:pt modelId="{61DC5249-9D1B-4E9A-A4A4-06611A8E8F05}" type="pres">
      <dgm:prSet presAssocID="{FF964D96-DF34-4262-A6AE-FC584AC7063B}" presName="accentRepeatNode" presStyleLbl="solidAlignAcc1" presStyleIdx="3" presStyleCnt="6"/>
      <dgm:spPr/>
      <dgm:t>
        <a:bodyPr/>
        <a:lstStyle/>
        <a:p>
          <a:endParaRPr lang="en-US"/>
        </a:p>
      </dgm:t>
    </dgm:pt>
    <dgm:pt modelId="{284C136E-05AE-4EB9-8F64-BAC0CC92EC72}" type="pres">
      <dgm:prSet presAssocID="{5E4B83E0-9483-45BA-9FA1-3CF9FE054C79}" presName="text_3" presStyleCnt="0"/>
      <dgm:spPr/>
      <dgm:t>
        <a:bodyPr/>
        <a:lstStyle/>
        <a:p>
          <a:endParaRPr lang="en-US"/>
        </a:p>
      </dgm:t>
    </dgm:pt>
    <dgm:pt modelId="{D4E55C3E-DA64-4FED-B544-C725E7777C2C}" type="pres">
      <dgm:prSet presAssocID="{5E4B83E0-9483-45BA-9FA1-3CF9FE054C7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BC992-8F5A-411D-966C-EDE58D520A08}" type="pres">
      <dgm:prSet presAssocID="{5E4B83E0-9483-45BA-9FA1-3CF9FE054C79}" presName="text_accent_3" presStyleCnt="0"/>
      <dgm:spPr/>
      <dgm:t>
        <a:bodyPr/>
        <a:lstStyle/>
        <a:p>
          <a:endParaRPr lang="en-US"/>
        </a:p>
      </dgm:t>
    </dgm:pt>
    <dgm:pt modelId="{82F0CFBC-11F9-4068-A384-45941CFD7D11}" type="pres">
      <dgm:prSet presAssocID="{5E4B83E0-9483-45BA-9FA1-3CF9FE054C79}" presName="accentRepeatNode" presStyleLbl="solidAlignAcc1" presStyleIdx="4" presStyleCnt="6"/>
      <dgm:spPr/>
      <dgm:t>
        <a:bodyPr/>
        <a:lstStyle/>
        <a:p>
          <a:endParaRPr lang="en-US"/>
        </a:p>
      </dgm:t>
    </dgm:pt>
    <dgm:pt modelId="{3D7FD453-A70C-449F-AD60-2A138ABD9BCD}" type="pres">
      <dgm:prSet presAssocID="{9F33D880-D8C2-4FE5-9DA0-47BB5596F1F0}" presName="image_3" presStyleCnt="0"/>
      <dgm:spPr/>
      <dgm:t>
        <a:bodyPr/>
        <a:lstStyle/>
        <a:p>
          <a:endParaRPr lang="en-US"/>
        </a:p>
      </dgm:t>
    </dgm:pt>
    <dgm:pt modelId="{44528502-DA5D-402C-A1CB-2E5CBECD4FBB}" type="pres">
      <dgm:prSet presAssocID="{9F33D880-D8C2-4FE5-9DA0-47BB5596F1F0}" presName="imageRepeatNode" presStyleLbl="dkBgShp" presStyleIdx="2" presStyleCnt="3"/>
      <dgm:spPr/>
      <dgm:t>
        <a:bodyPr/>
        <a:lstStyle/>
        <a:p>
          <a:endParaRPr lang="en-US"/>
        </a:p>
      </dgm:t>
    </dgm:pt>
    <dgm:pt modelId="{51E24A65-63A3-4DE8-920D-1F94DEA6C7BC}" type="pres">
      <dgm:prSet presAssocID="{9F33D880-D8C2-4FE5-9DA0-47BB5596F1F0}" presName="image_accent_3" presStyleCnt="0"/>
      <dgm:spPr/>
      <dgm:t>
        <a:bodyPr/>
        <a:lstStyle/>
        <a:p>
          <a:endParaRPr lang="en-US"/>
        </a:p>
      </dgm:t>
    </dgm:pt>
    <dgm:pt modelId="{7DF9A753-D2AC-46FE-8745-C55799C1B143}" type="pres">
      <dgm:prSet presAssocID="{9F33D880-D8C2-4FE5-9DA0-47BB5596F1F0}" presName="accentRepeatNode" presStyleLbl="solidAlignAcc1" presStyleIdx="5" presStyleCnt="6"/>
      <dgm:spPr/>
      <dgm:t>
        <a:bodyPr/>
        <a:lstStyle/>
        <a:p>
          <a:endParaRPr lang="en-US"/>
        </a:p>
      </dgm:t>
    </dgm:pt>
  </dgm:ptLst>
  <dgm:cxnLst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39B391-AB36-4EEE-9976-1680B6A13F82}" type="doc">
      <dgm:prSet loTypeId="urn:microsoft.com/office/officeart/2005/8/layout/venn1" loCatId="relationship" qsTypeId="urn:microsoft.com/office/officeart/2005/8/quickstyle/simple2" qsCatId="simple" csTypeId="urn:microsoft.com/office/officeart/2005/8/colors/accent0_3" csCatId="mainScheme" phldr="1"/>
      <dgm:spPr/>
    </dgm:pt>
    <dgm:pt modelId="{3A09F54C-CF93-4A87-A7AF-50E01320CD7C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Beyond Boundaries.</a:t>
          </a:r>
          <a:endParaRPr lang="en-US" b="1" dirty="0">
            <a:solidFill>
              <a:schemeClr val="bg1"/>
            </a:solidFill>
          </a:endParaRPr>
        </a:p>
      </dgm:t>
    </dgm:pt>
    <dgm:pt modelId="{C03AC73D-4D96-4D91-867E-D92692F581B6}" type="parTrans" cxnId="{F58A8CEC-BCF2-41D9-9F07-E4FC12F8FB5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A1CAD1D-1795-4868-A0EF-E5BE61842828}" type="sibTrans" cxnId="{F58A8CEC-BCF2-41D9-9F07-E4FC12F8FB52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72A1D85-4895-4E64-82DC-85F6C249C1E8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YES!</a:t>
          </a:r>
        </a:p>
      </dgm:t>
    </dgm:pt>
    <dgm:pt modelId="{DC62D329-1A8C-461B-A150-0AD3F8B995B7}" type="parTrans" cxnId="{DB00CEA6-9D1D-4B85-9E51-D7D3BD7BE3A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C7081C49-B932-4A9C-B2B0-99E3AC290F18}" type="sibTrans" cxnId="{DB00CEA6-9D1D-4B85-9E51-D7D3BD7BE3A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BAD3782-8808-4377-8662-3CD620BD8245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We make it happen!</a:t>
          </a:r>
          <a:endParaRPr lang="en-US" b="1" dirty="0">
            <a:solidFill>
              <a:schemeClr val="bg1"/>
            </a:solidFill>
          </a:endParaRPr>
        </a:p>
      </dgm:t>
    </dgm:pt>
    <dgm:pt modelId="{26A5D4D6-F49D-4B8F-B6F7-928A9EE9E1FC}" type="parTrans" cxnId="{DE2587C6-9B84-4AD9-BFE4-4E0B57C37E1B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C292F4B-776F-4769-A810-43A7F467F648}" type="sibTrans" cxnId="{DE2587C6-9B84-4AD9-BFE4-4E0B57C37E1B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7467A3B-31A4-496A-BCB5-0D4BC45F8C8B}" type="pres">
      <dgm:prSet presAssocID="{FA39B391-AB36-4EEE-9976-1680B6A13F82}" presName="compositeShape" presStyleCnt="0">
        <dgm:presLayoutVars>
          <dgm:chMax val="7"/>
          <dgm:dir/>
          <dgm:resizeHandles val="exact"/>
        </dgm:presLayoutVars>
      </dgm:prSet>
      <dgm:spPr/>
    </dgm:pt>
    <dgm:pt modelId="{E7F8F831-B863-40F8-968C-AF213742AE3D}" type="pres">
      <dgm:prSet presAssocID="{3A09F54C-CF93-4A87-A7AF-50E01320CD7C}" presName="circ1" presStyleLbl="vennNode1" presStyleIdx="0" presStyleCnt="3"/>
      <dgm:spPr/>
      <dgm:t>
        <a:bodyPr/>
        <a:lstStyle/>
        <a:p>
          <a:endParaRPr lang="en-US"/>
        </a:p>
      </dgm:t>
    </dgm:pt>
    <dgm:pt modelId="{A235F007-8396-4C65-93B7-022197538FE7}" type="pres">
      <dgm:prSet presAssocID="{3A09F54C-CF93-4A87-A7AF-50E01320CD7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01F211-240B-4D8B-91B4-B2A0F2859DE9}" type="pres">
      <dgm:prSet presAssocID="{872A1D85-4895-4E64-82DC-85F6C249C1E8}" presName="circ2" presStyleLbl="vennNode1" presStyleIdx="1" presStyleCnt="3"/>
      <dgm:spPr/>
      <dgm:t>
        <a:bodyPr/>
        <a:lstStyle/>
        <a:p>
          <a:endParaRPr lang="en-US"/>
        </a:p>
      </dgm:t>
    </dgm:pt>
    <dgm:pt modelId="{302E133A-0B22-48AB-860A-971616AAD34C}" type="pres">
      <dgm:prSet presAssocID="{872A1D85-4895-4E64-82DC-85F6C249C1E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FF893-2DE6-429E-B70E-3DA9EC62D86E}" type="pres">
      <dgm:prSet presAssocID="{6BAD3782-8808-4377-8662-3CD620BD8245}" presName="circ3" presStyleLbl="vennNode1" presStyleIdx="2" presStyleCnt="3"/>
      <dgm:spPr/>
      <dgm:t>
        <a:bodyPr/>
        <a:lstStyle/>
        <a:p>
          <a:endParaRPr lang="en-US"/>
        </a:p>
      </dgm:t>
    </dgm:pt>
    <dgm:pt modelId="{828A41F2-5217-4D65-A9F4-0DCA0EE55666}" type="pres">
      <dgm:prSet presAssocID="{6BAD3782-8808-4377-8662-3CD620BD824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EC0110-69CA-4600-8838-088A46BFB509}" type="presOf" srcId="{6BAD3782-8808-4377-8662-3CD620BD8245}" destId="{5B7FF893-2DE6-429E-B70E-3DA9EC62D86E}" srcOrd="0" destOrd="0" presId="urn:microsoft.com/office/officeart/2005/8/layout/venn1"/>
    <dgm:cxn modelId="{13BA6AC9-8708-4170-B858-0188BA1EA8F5}" type="presOf" srcId="{6BAD3782-8808-4377-8662-3CD620BD8245}" destId="{828A41F2-5217-4D65-A9F4-0DCA0EE55666}" srcOrd="1" destOrd="0" presId="urn:microsoft.com/office/officeart/2005/8/layout/venn1"/>
    <dgm:cxn modelId="{DD1601E7-0CE1-455C-8401-CE497ED2E6EE}" type="presOf" srcId="{3A09F54C-CF93-4A87-A7AF-50E01320CD7C}" destId="{A235F007-8396-4C65-93B7-022197538FE7}" srcOrd="1" destOrd="0" presId="urn:microsoft.com/office/officeart/2005/8/layout/venn1"/>
    <dgm:cxn modelId="{4340E6D9-5043-443C-9158-C75483F2B401}" type="presOf" srcId="{872A1D85-4895-4E64-82DC-85F6C249C1E8}" destId="{DD01F211-240B-4D8B-91B4-B2A0F2859DE9}" srcOrd="0" destOrd="0" presId="urn:microsoft.com/office/officeart/2005/8/layout/venn1"/>
    <dgm:cxn modelId="{F8E281FA-3050-4A9E-9246-CD95A0B8374F}" type="presOf" srcId="{872A1D85-4895-4E64-82DC-85F6C249C1E8}" destId="{302E133A-0B22-48AB-860A-971616AAD34C}" srcOrd="1" destOrd="0" presId="urn:microsoft.com/office/officeart/2005/8/layout/venn1"/>
    <dgm:cxn modelId="{DB00CEA6-9D1D-4B85-9E51-D7D3BD7BE3AC}" srcId="{FA39B391-AB36-4EEE-9976-1680B6A13F82}" destId="{872A1D85-4895-4E64-82DC-85F6C249C1E8}" srcOrd="1" destOrd="0" parTransId="{DC62D329-1A8C-461B-A150-0AD3F8B995B7}" sibTransId="{C7081C49-B932-4A9C-B2B0-99E3AC290F18}"/>
    <dgm:cxn modelId="{DE2587C6-9B84-4AD9-BFE4-4E0B57C37E1B}" srcId="{FA39B391-AB36-4EEE-9976-1680B6A13F82}" destId="{6BAD3782-8808-4377-8662-3CD620BD8245}" srcOrd="2" destOrd="0" parTransId="{26A5D4D6-F49D-4B8F-B6F7-928A9EE9E1FC}" sibTransId="{9C292F4B-776F-4769-A810-43A7F467F648}"/>
    <dgm:cxn modelId="{1D6B77C7-B9F7-4A22-A472-1844915C6730}" type="presOf" srcId="{3A09F54C-CF93-4A87-A7AF-50E01320CD7C}" destId="{E7F8F831-B863-40F8-968C-AF213742AE3D}" srcOrd="0" destOrd="0" presId="urn:microsoft.com/office/officeart/2005/8/layout/venn1"/>
    <dgm:cxn modelId="{7D2E4692-6E77-4EFE-A97B-1521AF17199E}" type="presOf" srcId="{FA39B391-AB36-4EEE-9976-1680B6A13F82}" destId="{07467A3B-31A4-496A-BCB5-0D4BC45F8C8B}" srcOrd="0" destOrd="0" presId="urn:microsoft.com/office/officeart/2005/8/layout/venn1"/>
    <dgm:cxn modelId="{F58A8CEC-BCF2-41D9-9F07-E4FC12F8FB52}" srcId="{FA39B391-AB36-4EEE-9976-1680B6A13F82}" destId="{3A09F54C-CF93-4A87-A7AF-50E01320CD7C}" srcOrd="0" destOrd="0" parTransId="{C03AC73D-4D96-4D91-867E-D92692F581B6}" sibTransId="{6A1CAD1D-1795-4868-A0EF-E5BE61842828}"/>
    <dgm:cxn modelId="{0939A488-9882-4F0C-B48F-865ADA321BE7}" type="presParOf" srcId="{07467A3B-31A4-496A-BCB5-0D4BC45F8C8B}" destId="{E7F8F831-B863-40F8-968C-AF213742AE3D}" srcOrd="0" destOrd="0" presId="urn:microsoft.com/office/officeart/2005/8/layout/venn1"/>
    <dgm:cxn modelId="{F31B5713-AF61-4D15-8373-2CE8441D80C4}" type="presParOf" srcId="{07467A3B-31A4-496A-BCB5-0D4BC45F8C8B}" destId="{A235F007-8396-4C65-93B7-022197538FE7}" srcOrd="1" destOrd="0" presId="urn:microsoft.com/office/officeart/2005/8/layout/venn1"/>
    <dgm:cxn modelId="{58A0BC1A-542A-44AE-81A9-B830ADFCA84C}" type="presParOf" srcId="{07467A3B-31A4-496A-BCB5-0D4BC45F8C8B}" destId="{DD01F211-240B-4D8B-91B4-B2A0F2859DE9}" srcOrd="2" destOrd="0" presId="urn:microsoft.com/office/officeart/2005/8/layout/venn1"/>
    <dgm:cxn modelId="{68CF7E23-8385-4FEF-B723-0672CAC54146}" type="presParOf" srcId="{07467A3B-31A4-496A-BCB5-0D4BC45F8C8B}" destId="{302E133A-0B22-48AB-860A-971616AAD34C}" srcOrd="3" destOrd="0" presId="urn:microsoft.com/office/officeart/2005/8/layout/venn1"/>
    <dgm:cxn modelId="{DE983096-391A-4D82-95C2-9808CFAAD7E5}" type="presParOf" srcId="{07467A3B-31A4-496A-BCB5-0D4BC45F8C8B}" destId="{5B7FF893-2DE6-429E-B70E-3DA9EC62D86E}" srcOrd="4" destOrd="0" presId="urn:microsoft.com/office/officeart/2005/8/layout/venn1"/>
    <dgm:cxn modelId="{428B2C43-0515-4242-9100-2CBA8C151530}" type="presParOf" srcId="{07467A3B-31A4-496A-BCB5-0D4BC45F8C8B}" destId="{828A41F2-5217-4D65-A9F4-0DCA0EE556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7/13/2014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can be used as a background before the presentation begins.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55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78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99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595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2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jpeg"/><Relationship Id="rId4" Type="http://schemas.openxmlformats.org/officeDocument/2006/relationships/video" Target="../media/media2.mp4"/><Relationship Id="rId9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Fis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304" y="374904"/>
            <a:ext cx="2002536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Turtle.mp4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18304" y="374904"/>
            <a:ext cx="2002536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6" Type="http://schemas.microsoft.com/office/2007/relationships/media" Target="../media/media1.mp4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7/13/2014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0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0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5.mp3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0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0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0.xml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6.mp3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5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6938" y="1764268"/>
            <a:ext cx="606570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DC Metro Chapter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Host of the 2015 Convention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July 3 – 5,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3065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500" b="1" cap="small" dirty="0" smtClean="0">
                <a:latin typeface="Constantia" pitchFamily="18" charset="0"/>
              </a:rPr>
              <a:t>2015 Convention</a:t>
            </a:r>
            <a:endParaRPr lang="en-US" sz="2500" b="1" cap="small" dirty="0">
              <a:latin typeface="Constanti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>
            <a:off x="3095853" y="4613197"/>
            <a:ext cx="7740503" cy="673402"/>
            <a:chOff x="1864355" y="3189768"/>
            <a:chExt cx="7740503" cy="673402"/>
          </a:xfrm>
        </p:grpSpPr>
        <p:sp>
          <p:nvSpPr>
            <p:cNvPr id="7" name="Chevron 6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81761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60504" y="3379788"/>
            <a:ext cx="12076724" cy="2645378"/>
            <a:chOff x="1030309" y="4254857"/>
            <a:chExt cx="8113691" cy="1777285"/>
          </a:xfrm>
          <a:solidFill>
            <a:schemeClr val="accent1">
              <a:lumMod val="7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reflection blurRad="6350" stA="41000" endPos="45500" dir="5400000" sy="-100000" algn="bl" rotWithShape="0"/>
                </a:effectLst>
              </a:rPr>
              <a:t>DC Metro Chapter</a:t>
            </a:r>
            <a:endParaRPr lang="en-US" sz="2500" cap="small" dirty="0">
              <a:effectLst>
                <a:reflection blurRad="6350" stA="41000" endPos="455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46" y="4157662"/>
            <a:ext cx="2437209" cy="1448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84" y="4157662"/>
            <a:ext cx="2437209" cy="1448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62" y="4157662"/>
            <a:ext cx="2437209" cy="14486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696239" y="3884212"/>
            <a:ext cx="12076724" cy="2645378"/>
            <a:chOff x="1030309" y="4254857"/>
            <a:chExt cx="8113691" cy="1777285"/>
          </a:xfrm>
        </p:grpSpPr>
        <p:sp>
          <p:nvSpPr>
            <p:cNvPr id="4" name="Oval 3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Mon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454" y="4214091"/>
            <a:ext cx="671945" cy="66963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00" y="1083543"/>
            <a:ext cx="3252761" cy="3130548"/>
          </a:xfrm>
        </p:spPr>
      </p:pic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2000" accel="29000" decel="71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7" presetClass="path" presetSubtype="0" repeatCount="2000" accel="29000" decel="71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tro's At-a-Gla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8" y="-828957"/>
            <a:ext cx="9426237" cy="6490555"/>
          </a:xfrm>
          <a:prstGeom prst="rect">
            <a:avLst/>
          </a:prstGeom>
        </p:spPr>
      </p:pic>
      <p:pic>
        <p:nvPicPr>
          <p:cNvPr id="2" name="at-a-glanc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6292" y="14521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07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2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tro's At-a-Gla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-194011"/>
            <a:ext cx="6656294" cy="5337510"/>
          </a:xfrm>
          <a:prstGeom prst="rect">
            <a:avLst/>
          </a:prstGeom>
        </p:spPr>
      </p:pic>
      <p:pic>
        <p:nvPicPr>
          <p:cNvPr id="2" name="at-a-glanc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1667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4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29038" y="3028950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7338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“St. Andrew’s is centrally located in Silver Spring, Maryland with easy access to Washington DC and the suburbs.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0873" y="465710"/>
            <a:ext cx="5943599" cy="633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  <a:t>Executive Board Meeting</a:t>
            </a:r>
            <a:r>
              <a:rPr lang="en-US" sz="2200" dirty="0" smtClean="0">
                <a:effectLst>
                  <a:reflection blurRad="6350" stA="16000" endPos="45500" dir="5400000" sy="-100000" algn="bl" rotWithShape="0"/>
                </a:effectLst>
              </a:rPr>
              <a:t>, Welcome Party, Chairman’s Ball, Picnic, Farewell Party</a:t>
            </a:r>
            <a:br>
              <a:rPr lang="en-US" sz="2200" dirty="0" smtClean="0">
                <a:effectLst>
                  <a:reflection blurRad="6350" stA="16000" endPos="45500" dir="5400000" sy="-100000" algn="bl" rotWithShape="0"/>
                </a:effectLst>
              </a:rPr>
            </a:br>
            <a:r>
              <a:rPr lang="en-US" sz="2200" dirty="0" smtClean="0">
                <a:effectLst>
                  <a:reflection blurRad="6350" stA="16000" endPos="45500" dir="5400000" sy="-100000" algn="bl" rotWithShape="0"/>
                </a:effectLst>
              </a:rPr>
              <a:t>July 3 – 5, 2015</a:t>
            </a:r>
            <a:endParaRPr lang="en-US" sz="2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93024" y="1542999"/>
            <a:ext cx="5596794" cy="12625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St. </a:t>
            </a:r>
            <a:r>
              <a:rPr lang="en-US" dirty="0" smtClean="0"/>
              <a:t>Andrew’s </a:t>
            </a:r>
            <a:r>
              <a:rPr lang="en-US" dirty="0"/>
              <a:t>Grand Hall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15100 New Hampshire Avenue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Silver Spring MD 20905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Turtle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928" y="1463040"/>
            <a:ext cx="3008376" cy="2258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1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Even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77" y="37870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52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29038" y="3028950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Convention is the highest decision-making body of the Association</a:t>
            </a:r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7338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0873" y="465710"/>
            <a:ext cx="5943599" cy="633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General Convention Meeting</a:t>
            </a:r>
            <a:br>
              <a:rPr lang="en-US" dirty="0" smtClean="0"/>
            </a:br>
            <a:r>
              <a:rPr lang="en-US" dirty="0" smtClean="0"/>
              <a:t>Saturday, July 4, 2015</a:t>
            </a:r>
            <a:endParaRPr lang="en-US" sz="2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93024" y="1542999"/>
            <a:ext cx="5596794" cy="12625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Paint Branch High School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14121 Old Columbia Pike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Silver Spring MD 20903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school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1524000"/>
            <a:ext cx="3079482" cy="2736273"/>
          </a:xfrm>
          <a:prstGeom prst="rect">
            <a:avLst/>
          </a:prstGeom>
        </p:spPr>
      </p:pic>
      <p:pic>
        <p:nvPicPr>
          <p:cNvPr id="3" name="Convention meet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369" y="4500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41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29038" y="3028950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Vision: “to be a home for all of God’s people”</a:t>
            </a:r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7338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0873" y="465710"/>
            <a:ext cx="5943599" cy="633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Episcopal Church of Our Savior</a:t>
            </a:r>
            <a:br>
              <a:rPr lang="en-US" dirty="0" smtClean="0"/>
            </a:br>
            <a:r>
              <a:rPr lang="en-US" dirty="0" smtClean="0"/>
              <a:t>Sunday, July 5, 2015</a:t>
            </a:r>
            <a:endParaRPr lang="en-US" sz="2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93024" y="1542999"/>
            <a:ext cx="5596794" cy="12625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1700 Powder Mill Road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Silver Spring MD 20903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Church-of-Our-Saviou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1475507"/>
            <a:ext cx="3013363" cy="2403765"/>
          </a:xfrm>
          <a:prstGeom prst="rect">
            <a:avLst/>
          </a:prstGeom>
        </p:spPr>
      </p:pic>
      <p:pic>
        <p:nvPicPr>
          <p:cNvPr id="4" name="Church serv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754" y="4412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42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726136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 smtClean="0">
                <a:effectLst>
                  <a:reflection blurRad="6350" stA="42000" endPos="45500" dir="5400000" sy="-100000" algn="bl" rotWithShape="0"/>
                </a:effectLst>
                <a:latin typeface="Constantia" pitchFamily="18" charset="0"/>
              </a:rPr>
              <a:t>DC Metro Chapter is financial prepared </a:t>
            </a:r>
            <a:br>
              <a:rPr lang="en-US" sz="2800" b="1" cap="small" dirty="0" smtClean="0">
                <a:effectLst>
                  <a:reflection blurRad="6350" stA="42000" endPos="45500" dir="5400000" sy="-100000" algn="bl" rotWithShape="0"/>
                </a:effectLst>
                <a:latin typeface="Constantia" pitchFamily="18" charset="0"/>
              </a:rPr>
            </a:br>
            <a:r>
              <a:rPr lang="en-US" sz="2800" b="1" cap="small" dirty="0" smtClean="0">
                <a:effectLst>
                  <a:reflection blurRad="6350" stA="42000" endPos="45500" dir="5400000" sy="-100000" algn="bl" rotWithShape="0"/>
                </a:effectLst>
                <a:latin typeface="Constantia" pitchFamily="18" charset="0"/>
              </a:rPr>
              <a:t>to host the 2015 convention</a:t>
            </a:r>
            <a:endParaRPr lang="en-US" sz="2800" b="1" cap="small" dirty="0">
              <a:effectLst>
                <a:reflection blurRad="6350" stA="42000" endPos="45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36077"/>
            <a:ext cx="8229600" cy="3253153"/>
          </a:xfrm>
        </p:spPr>
        <p:txBody>
          <a:bodyPr anchor="ctr"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Consistent with the Association’s requirement, DC Metro Chapter will present its 2015 Convention Budget to the Executive Board during its October 2014 meeting 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The budget will cover hall rental for the meeting and social activities, catering, food, drinks, DJ(s), photography and other expenses.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6" name="The2015budg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943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Airport/Airlines/Car Rental/Hotel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852709"/>
            <a:ext cx="5684981" cy="21260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Details including 800 numbers and web addresses for airlines, car rental and hotel information will be available on the web site after this Convention.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Airlinecarrentathot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38" y="3904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40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Airports serving the DC Metro Area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852709"/>
            <a:ext cx="5684981" cy="21260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BWI Thurgood Marshall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Washington  Ronald Reagan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Dulles Internationa</a:t>
            </a:r>
            <a:r>
              <a:rPr lang="en-US" dirty="0"/>
              <a:t>l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Airports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61" y="4340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59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500" b="1" cap="small" dirty="0" smtClean="0">
                <a:effectLst/>
                <a:latin typeface="Constantia" pitchFamily="18" charset="0"/>
              </a:rPr>
              <a:t>D. C. Metro Chapter</a:t>
            </a:r>
            <a:br>
              <a:rPr lang="en-US" sz="2500" b="1" cap="small" dirty="0" smtClean="0">
                <a:effectLst/>
                <a:latin typeface="Constantia" pitchFamily="18" charset="0"/>
              </a:rPr>
            </a:br>
            <a:r>
              <a:rPr lang="en-US" dirty="0" smtClean="0">
                <a:effectLst/>
              </a:rPr>
              <a:t>2015 Convention Presentation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338637" y="3541424"/>
            <a:ext cx="3589405" cy="849312"/>
          </a:xfrm>
        </p:spPr>
        <p:txBody>
          <a:bodyPr/>
          <a:lstStyle/>
          <a:p>
            <a:r>
              <a:rPr lang="en-US" dirty="0" smtClean="0"/>
              <a:t>Mona Diggs</a:t>
            </a:r>
            <a:br>
              <a:rPr lang="en-US" dirty="0" smtClean="0"/>
            </a:br>
            <a:r>
              <a:rPr lang="en-US" dirty="0" smtClean="0"/>
              <a:t>President</a:t>
            </a:r>
          </a:p>
          <a:p>
            <a:endParaRPr lang="en-US" dirty="0"/>
          </a:p>
        </p:txBody>
      </p:sp>
      <p:pic>
        <p:nvPicPr>
          <p:cNvPr id="4" name="Picture 3" descr="fina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6" y="341164"/>
            <a:ext cx="2228273" cy="1940309"/>
          </a:xfrm>
          <a:prstGeom prst="rect">
            <a:avLst/>
          </a:prstGeom>
        </p:spPr>
      </p:pic>
      <p:pic>
        <p:nvPicPr>
          <p:cNvPr id="5" name="Picture 4" descr="pic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6" y="311728"/>
            <a:ext cx="2397990" cy="1562318"/>
          </a:xfrm>
          <a:prstGeom prst="rect">
            <a:avLst/>
          </a:prstGeom>
        </p:spPr>
      </p:pic>
      <p:pic>
        <p:nvPicPr>
          <p:cNvPr id="7" name="Welcom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Airlines Serving the DC Metro Area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852709"/>
            <a:ext cx="5684981" cy="21260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American/US Air	            United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      Delta    Virgin America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   Jet Blue                              Southwest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Alaska                     Spirit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4" name="DC Airli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92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03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Car Rental Serving the DC Metro Area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852708"/>
            <a:ext cx="5684981" cy="228765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Enterprise	      Hertz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      Alamo/National                       Budget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   Avis     Dollar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Zip Car                           Thrifty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Advantage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Rental c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31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4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Hotels Serving Silver Spring MD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852708"/>
            <a:ext cx="5684981" cy="22876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Marriott Courtyard      Sheraton     Comfort Inn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Hilton Garden Inn       Marriott Residence Inn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Hampton Inn           Double Tree       Days Inn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Travelodge           Homewood Suites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Hotels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215" y="3718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54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6682" y="519540"/>
            <a:ext cx="4826144" cy="951589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 smtClean="0">
                <a:effectLst>
                  <a:reflection blurRad="6350" stA="40000" endPos="45500" dir="5400000" sy="-100000" algn="bl" rotWithShape="0"/>
                </a:effectLst>
                <a:latin typeface="Constantia" pitchFamily="18" charset="0"/>
              </a:rPr>
              <a:t>DC Metro Chapter</a:t>
            </a:r>
            <a:br>
              <a:rPr lang="en-US" sz="2800" b="1" cap="small" dirty="0" smtClean="0">
                <a:effectLst>
                  <a:reflection blurRad="6350" stA="40000" endPos="45500" dir="5400000" sy="-100000" algn="bl" rotWithShape="0"/>
                </a:effectLst>
                <a:latin typeface="Constantia" pitchFamily="18" charset="0"/>
              </a:rPr>
            </a:br>
            <a:r>
              <a:rPr lang="en-US" sz="2800" dirty="0" smtClean="0">
                <a:effectLst>
                  <a:reflection blurRad="6350" stA="40000" endPos="45500" dir="5400000" sy="-100000" algn="bl" rotWithShape="0"/>
                </a:effectLst>
              </a:rPr>
              <a:t>2015 Convention</a:t>
            </a:r>
            <a:endParaRPr lang="en-US" sz="2000" b="1" cap="small" dirty="0">
              <a:latin typeface="Constant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66682" y="1773381"/>
            <a:ext cx="4826144" cy="2729345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Raise</a:t>
            </a:r>
            <a:r>
              <a:rPr lang="en-US" dirty="0" smtClean="0"/>
              <a:t> funds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Celebrate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our Association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Support our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school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804435147"/>
              </p:ext>
            </p:extLst>
          </p:nvPr>
        </p:nvGraphicFramePr>
        <p:xfrm>
          <a:off x="306959" y="1128713"/>
          <a:ext cx="3388792" cy="275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convention celebrat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753" y="3650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64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E7F8F831-B863-40F8-968C-AF213742A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E7F8F831-B863-40F8-968C-AF213742A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D01F211-240B-4D8B-91B4-B2A0F2859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graphicEl>
                                              <a:dgm id="{DD01F211-240B-4D8B-91B4-B2A0F2859D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B7FF893-2DE6-429E-B70E-3DA9EC62D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graphicEl>
                                              <a:dgm id="{5B7FF893-2DE6-429E-B70E-3DA9EC62D8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4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effectLst>
                  <a:reflection blurRad="6350" stA="42000" endPos="45500" dir="5400000" sy="-100000" algn="bl" rotWithShape="0"/>
                </a:effectLst>
                <a:latin typeface="Constantia" pitchFamily="18" charset="0"/>
              </a:rPr>
              <a:t>DC Metro Chapter</a:t>
            </a:r>
            <a:endParaRPr lang="en-US" sz="2500" b="1" cap="small" dirty="0">
              <a:effectLst>
                <a:reflection blurRad="6350" stA="42000" endPos="45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21940"/>
          </a:xfrm>
        </p:spPr>
        <p:txBody>
          <a:bodyPr anchor="ctr"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The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2015 Convention will mark the 55</a:t>
            </a:r>
            <a:r>
              <a:rPr lang="en-US" sz="2400" baseline="30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th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year of the founding of B. W. Harris Episcopal School and the 23</a:t>
            </a:r>
            <a:r>
              <a:rPr lang="en-US" sz="2400" baseline="300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rd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year of the founding of our Association.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We will also be celebrating the very successful administration led by our National Chair Gudrun Harris, and bring in new leadership to continue this positive legacy.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2015 is a milestone year and we intend to host a milestone Convention.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- Mona Diggs, President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4" name="milesto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61" y="3777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167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7608"/>
            <a:ext cx="8251902" cy="685800"/>
          </a:xfrm>
        </p:spPr>
        <p:txBody>
          <a:bodyPr>
            <a:noAutofit/>
          </a:bodyPr>
          <a:lstStyle/>
          <a:p>
            <a:pPr algn="ctr"/>
            <a:r>
              <a:rPr lang="en-US" sz="1900" b="1" cap="small" spc="0" dirty="0" smtClean="0">
                <a:effectLst>
                  <a:reflection blurRad="6350" stA="28000" endPos="45500" dir="5400000" sy="-100000" algn="bl" rotWithShape="0"/>
                </a:effectLst>
                <a:latin typeface="Constantia" pitchFamily="18" charset="0"/>
              </a:rPr>
              <a:t>DC Metro Chapter </a:t>
            </a:r>
            <a:br>
              <a:rPr lang="en-US" sz="1900" b="1" cap="small" spc="0" dirty="0" smtClean="0">
                <a:effectLst>
                  <a:reflection blurRad="6350" stA="28000" endPos="45500" dir="5400000" sy="-100000" algn="bl" rotWithShape="0"/>
                </a:effectLst>
                <a:latin typeface="Constantia" pitchFamily="18" charset="0"/>
              </a:rPr>
            </a:br>
            <a:r>
              <a:rPr lang="en-US" sz="1900" b="1" cap="small" spc="0" dirty="0" smtClean="0">
                <a:effectLst>
                  <a:reflection blurRad="6350" stA="28000" endPos="45500" dir="5400000" sy="-100000" algn="bl" rotWithShape="0"/>
                </a:effectLst>
                <a:latin typeface="Constantia" pitchFamily="18" charset="0"/>
              </a:rPr>
              <a:t>Thank You for your attention</a:t>
            </a:r>
            <a:endParaRPr lang="en-US" sz="1900" b="1" cap="small" dirty="0">
              <a:latin typeface="Constantia" pitchFamily="18" charset="0"/>
            </a:endParaRPr>
          </a:p>
        </p:txBody>
      </p:sp>
      <p:sp>
        <p:nvSpPr>
          <p:cNvPr id="17" name="Title 14"/>
          <p:cNvSpPr txBox="1">
            <a:spLocks/>
          </p:cNvSpPr>
          <p:nvPr/>
        </p:nvSpPr>
        <p:spPr>
          <a:xfrm>
            <a:off x="546409" y="3853722"/>
            <a:ext cx="8184995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bg1"/>
                </a:solidFill>
                <a:ea typeface="+mj-ea"/>
                <a:cs typeface="+mj-cs"/>
              </a:rPr>
              <a:t>We look forward to seeing you next year.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bg1"/>
                </a:solidFill>
                <a:ea typeface="+mj-ea"/>
                <a:cs typeface="+mj-cs"/>
              </a:rPr>
              <a:t>Let us make the 2014 Convention here in Charlotte, North Carolina a successful one.</a:t>
            </a:r>
            <a:endParaRPr kumimoji="0" lang="en-US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Fis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2871" y="1428750"/>
            <a:ext cx="2798259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Charlotte rock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62" y="29664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68" y="1474395"/>
            <a:ext cx="2228273" cy="19403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6231" y="741026"/>
            <a:ext cx="8137769" cy="6335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200" dirty="0" smtClean="0"/>
              <a:t>                               DC Metro Chapter 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862" y="3579965"/>
            <a:ext cx="8137769" cy="6335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200" dirty="0" smtClean="0"/>
              <a:t>                               </a:t>
            </a:r>
            <a:r>
              <a:rPr lang="en-US" sz="2200" dirty="0"/>
              <a:t> </a:t>
            </a:r>
            <a:r>
              <a:rPr lang="en-US" sz="2200" dirty="0" smtClean="0"/>
              <a:t>         Any questions? </a:t>
            </a:r>
            <a:endParaRPr lang="en-US" sz="2800" dirty="0"/>
          </a:p>
        </p:txBody>
      </p:sp>
      <p:pic>
        <p:nvPicPr>
          <p:cNvPr id="2" name="Any questions plea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754" y="3513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7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October 10, 2014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2" y="852709"/>
            <a:ext cx="4753154" cy="212601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Meeting of the Executive Board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University of Maryland University College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Marriott Hotel &amp; Conference Center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3501 University Blvd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East Hyattsville Maryland  20783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4" name="Board meet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847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72" y="230078"/>
            <a:ext cx="8229600" cy="633514"/>
          </a:xfrm>
        </p:spPr>
        <p:txBody>
          <a:bodyPr>
            <a:normAutofit/>
          </a:bodyPr>
          <a:lstStyle/>
          <a:p>
            <a:r>
              <a:rPr lang="en-US" dirty="0" smtClean="0"/>
              <a:t>October 11, 2014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852709"/>
            <a:ext cx="5684981" cy="212601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The Rev. Dr. Emmanuel W. Johnson Honoring Program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 smtClean="0"/>
              <a:t>Kahler</a:t>
            </a:r>
            <a:r>
              <a:rPr lang="en-US" dirty="0" smtClean="0"/>
              <a:t> Hall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5440 Old Tucker Road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Columbia Maryland 21044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990601" y="3189767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95853" y="-350994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Johnso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5907" y="14619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031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256"/>
            <a:ext cx="9144000" cy="633514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</a:pPr>
            <a:r>
              <a:rPr lang="en-US" sz="2200" dirty="0"/>
              <a:t>DC Metro Chapter -  Host of more Conventions than any other chapter</a:t>
            </a:r>
            <a:r>
              <a:rPr lang="en-US" sz="2800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28" y="940470"/>
            <a:ext cx="8670636" cy="32551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dirty="0" smtClean="0"/>
              <a:t>1993 Convention (1</a:t>
            </a:r>
            <a:r>
              <a:rPr lang="en-US" baseline="30000" dirty="0" smtClean="0"/>
              <a:t>st</a:t>
            </a:r>
            <a:r>
              <a:rPr lang="en-US" dirty="0" smtClean="0"/>
              <a:t> Convention)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buAutoNum type="arabicPlain" startAt="1998"/>
            </a:pPr>
            <a:r>
              <a:rPr lang="en-US" dirty="0" smtClean="0"/>
              <a:t> Convention (6</a:t>
            </a:r>
            <a:r>
              <a:rPr lang="en-US" baseline="30000" dirty="0" smtClean="0"/>
              <a:t>th</a:t>
            </a:r>
            <a:r>
              <a:rPr lang="en-US" dirty="0" smtClean="0"/>
              <a:t> Convention) Theme: “We have made a difference”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dirty="0" smtClean="0"/>
              <a:t>2002 Convention (10</a:t>
            </a:r>
            <a:r>
              <a:rPr lang="en-US" baseline="30000" dirty="0" smtClean="0"/>
              <a:t>th</a:t>
            </a:r>
            <a:r>
              <a:rPr lang="en-US" dirty="0" smtClean="0"/>
              <a:t> Convention) Theme: “Our pride and our promise”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dirty="0" smtClean="0"/>
              <a:t>2008 Convention (16</a:t>
            </a:r>
            <a:r>
              <a:rPr lang="en-US" baseline="30000" dirty="0" smtClean="0"/>
              <a:t>th</a:t>
            </a:r>
            <a:r>
              <a:rPr lang="en-US" dirty="0" smtClean="0"/>
              <a:t> Convention) Theme: “A new beginning”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endParaRPr lang="en-US" dirty="0" smtClean="0"/>
          </a:p>
          <a:p>
            <a:pPr algn="ctr">
              <a:lnSpc>
                <a:spcPct val="150000"/>
              </a:lnSpc>
              <a:spcBef>
                <a:spcPts val="600"/>
              </a:spcBef>
              <a:buAutoNum type="arabicPlain" startAt="1998"/>
            </a:pPr>
            <a:endParaRPr lang="en-US" dirty="0" smtClean="0"/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18976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Metro Experie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369" y="17061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4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55" y="350256"/>
            <a:ext cx="8670635" cy="633514"/>
          </a:xfrm>
        </p:spPr>
        <p:txBody>
          <a:bodyPr>
            <a:normAutofit fontScale="90000"/>
          </a:bodyPr>
          <a:lstStyle/>
          <a:p>
            <a:r>
              <a:rPr lang="en-US" dirty="0"/>
              <a:t>B. W. Harris Episcopal School Alumni Association-USA, Inc. 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28" y="940470"/>
            <a:ext cx="8670636" cy="3255117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dirty="0" smtClean="0"/>
              <a:t>The 23</a:t>
            </a:r>
            <a:r>
              <a:rPr lang="en-US" baseline="30000" dirty="0" smtClean="0"/>
              <a:t>rd</a:t>
            </a:r>
            <a:r>
              <a:rPr lang="en-US" dirty="0" smtClean="0"/>
              <a:t> Annual Convention will be hosted by DC Metro Chapter during July 3 - 5, 2015. The Class of 1980 will also hold its 35</a:t>
            </a:r>
            <a:r>
              <a:rPr lang="en-US" baseline="30000" dirty="0" smtClean="0"/>
              <a:t>th</a:t>
            </a:r>
            <a:r>
              <a:rPr lang="en-US" dirty="0" smtClean="0"/>
              <a:t> Anniversary event on Thursday, July 2, 2014, and we will honor the late Bishop Bravid Washington Harris for whom our school is named during the Convention.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18976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Sucessful Conven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0447" y="1549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6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Statement by Mona Diggs</a:t>
            </a:r>
            <a:endParaRPr lang="en-US" dirty="0"/>
          </a:p>
        </p:txBody>
      </p:sp>
      <p:pic>
        <p:nvPicPr>
          <p:cNvPr id="4" name="Mona72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38727"/>
            <a:ext cx="9143999" cy="5795818"/>
          </a:xfr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8292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888266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5082"/>
            <a:ext cx="3068782" cy="6335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Our</a:t>
            </a:r>
            <a:r>
              <a:rPr lang="en-US" sz="2500" b="1" cap="small" dirty="0" smtClean="0">
                <a:effectLst/>
                <a:latin typeface="Constantia" pitchFamily="18" charset="0"/>
              </a:rPr>
              <a:t> 2015 Convention</a:t>
            </a:r>
            <a:br>
              <a:rPr lang="en-US" sz="2500" b="1" cap="small" dirty="0" smtClean="0">
                <a:effectLst/>
                <a:latin typeface="Constantia" pitchFamily="18" charset="0"/>
              </a:rPr>
            </a:br>
            <a:r>
              <a:rPr lang="en-US" sz="2500" b="1" cap="small" dirty="0" smtClean="0">
                <a:effectLst/>
                <a:latin typeface="Constantia" pitchFamily="18" charset="0"/>
              </a:rPr>
              <a:t>theme</a:t>
            </a:r>
            <a:endParaRPr lang="en-US" sz="2500" b="1" cap="small" dirty="0">
              <a:effectLst/>
              <a:latin typeface="Constantia" pitchFamily="18" charset="0"/>
            </a:endParaRPr>
          </a:p>
        </p:txBody>
      </p:sp>
      <p:pic>
        <p:nvPicPr>
          <p:cNvPr id="3" name="Picture 2" descr="Pic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83" y="1928092"/>
            <a:ext cx="1577108" cy="1721005"/>
          </a:xfrm>
          <a:prstGeom prst="rect">
            <a:avLst/>
          </a:prstGeom>
        </p:spPr>
      </p:pic>
      <p:pic>
        <p:nvPicPr>
          <p:cNvPr id="5" name="Picture 4" descr="PIC4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2" y="646545"/>
            <a:ext cx="1593272" cy="1477819"/>
          </a:xfrm>
          <a:prstGeom prst="rect">
            <a:avLst/>
          </a:prstGeom>
        </p:spPr>
      </p:pic>
      <p:pic>
        <p:nvPicPr>
          <p:cNvPr id="6" name="Picture 5" descr="Pic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1" y="2668154"/>
            <a:ext cx="1463040" cy="1541417"/>
          </a:xfrm>
          <a:prstGeom prst="rect">
            <a:avLst/>
          </a:prstGeom>
        </p:spPr>
      </p:pic>
      <p:pic>
        <p:nvPicPr>
          <p:cNvPr id="11" name="Metro 2015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28831" y="22141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40583" y="3144405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8780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Congratulations </a:t>
            </a:r>
            <a:r>
              <a:rPr lang="en-US" sz="2800" dirty="0" err="1" smtClean="0">
                <a:solidFill>
                  <a:schemeClr val="bg1"/>
                </a:solidFill>
              </a:rPr>
              <a:t>Malamu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$25.00 Entrance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0873" y="465710"/>
            <a:ext cx="5943599" cy="633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  <a:t>Class of 1980 </a:t>
            </a:r>
            <a:b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</a:br>
            <a: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  <a:t>35</a:t>
            </a:r>
            <a:r>
              <a:rPr lang="en-US" sz="2200" b="1" cap="small" baseline="30000" dirty="0" smtClean="0">
                <a:effectLst>
                  <a:reflection blurRad="6350" stA="16000" endPos="45500" dir="5400000" sy="-100000" algn="bl" rotWithShape="0"/>
                </a:effectLst>
              </a:rPr>
              <a:t>th</a:t>
            </a:r>
            <a: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  <a:t> Anniversary</a:t>
            </a:r>
            <a:b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</a:br>
            <a:r>
              <a:rPr lang="en-US" sz="2200" b="1" cap="small" dirty="0" smtClean="0">
                <a:effectLst>
                  <a:reflection blurRad="6350" stA="16000" endPos="45500" dir="5400000" sy="-100000" algn="bl" rotWithShape="0"/>
                </a:effectLst>
              </a:rPr>
              <a:t>Thursday, </a:t>
            </a:r>
            <a:r>
              <a:rPr lang="en-US" sz="2200" dirty="0" smtClean="0">
                <a:effectLst>
                  <a:reflection blurRad="6350" stA="16000" endPos="45500" dir="5400000" sy="-100000" algn="bl" rotWithShape="0"/>
                </a:effectLst>
              </a:rPr>
              <a:t>July 2, 2015</a:t>
            </a:r>
            <a:endParaRPr lang="en-US" sz="2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93024" y="1542999"/>
            <a:ext cx="5596794" cy="12625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St. Andrews Grand Hall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15100 New Hampshire Avenue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Silver Spring MD 20905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DSCN194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500908"/>
            <a:ext cx="3186545" cy="2345665"/>
          </a:xfrm>
          <a:prstGeom prst="rect">
            <a:avLst/>
          </a:prstGeom>
        </p:spPr>
      </p:pic>
      <p:pic>
        <p:nvPicPr>
          <p:cNvPr id="3" name="19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7369" y="18234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8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ultimedia 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</Words>
  <Application>Microsoft Office PowerPoint</Application>
  <PresentationFormat>On-screen Show (16:9)</PresentationFormat>
  <Paragraphs>118</Paragraphs>
  <Slides>26</Slides>
  <Notes>22</Notes>
  <HiddenSlides>1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Constantia</vt:lpstr>
      <vt:lpstr>Copperplate Gothic Bold</vt:lpstr>
      <vt:lpstr>Copperplate Gothic Light</vt:lpstr>
      <vt:lpstr>Tahoma</vt:lpstr>
      <vt:lpstr>Multimedia Choreography</vt:lpstr>
      <vt:lpstr>PowerPoint Presentation</vt:lpstr>
      <vt:lpstr>D. C. Metro Chapter 2015 Convention Presentation</vt:lpstr>
      <vt:lpstr>October 10, 2014</vt:lpstr>
      <vt:lpstr>October 11, 2014</vt:lpstr>
      <vt:lpstr>DC Metro Chapter -  Host of more Conventions than any other chapter:</vt:lpstr>
      <vt:lpstr>B. W. Harris Episcopal School Alumni Association-USA, Inc. </vt:lpstr>
      <vt:lpstr>Statement by Mona Diggs</vt:lpstr>
      <vt:lpstr>Our 2015 Convention theme</vt:lpstr>
      <vt:lpstr> Class of 1980  35th Anniversary Thursday, July 2, 2015</vt:lpstr>
      <vt:lpstr>2015 Convention</vt:lpstr>
      <vt:lpstr>DC Metro Chapter</vt:lpstr>
      <vt:lpstr>PowerPoint Presentation</vt:lpstr>
      <vt:lpstr>PowerPoint Presentation</vt:lpstr>
      <vt:lpstr> Executive Board Meeting, Welcome Party, Chairman’s Ball, Picnic, Farewell Party July 3 – 5, 2015</vt:lpstr>
      <vt:lpstr> General Convention Meeting Saturday, July 4, 2015</vt:lpstr>
      <vt:lpstr> Episcopal Church of Our Savior Sunday, July 5, 2015</vt:lpstr>
      <vt:lpstr>DC Metro Chapter is financial prepared  to host the 2015 convention</vt:lpstr>
      <vt:lpstr>Airport/Airlines/Car Rental/Hotel</vt:lpstr>
      <vt:lpstr>Airports serving the DC Metro Area</vt:lpstr>
      <vt:lpstr>Airlines Serving the DC Metro Area</vt:lpstr>
      <vt:lpstr>Car Rental Serving the DC Metro Area</vt:lpstr>
      <vt:lpstr>Hotels Serving Silver Spring MD</vt:lpstr>
      <vt:lpstr>DC Metro Chapter 2015 Convention</vt:lpstr>
      <vt:lpstr>DC Metro Chapter</vt:lpstr>
      <vt:lpstr>DC Metro Chapter  Thank You for your attention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2010-04-09T00:06:37Z</dcterms:created>
  <dcterms:modified xsi:type="dcterms:W3CDTF">2014-07-13T15:18:02Z</dcterms:modified>
</cp:coreProperties>
</file>