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83" r:id="rId2"/>
    <p:sldId id="387" r:id="rId3"/>
    <p:sldId id="379" r:id="rId4"/>
    <p:sldId id="384" r:id="rId5"/>
    <p:sldId id="329" r:id="rId6"/>
    <p:sldId id="361" r:id="rId7"/>
    <p:sldId id="283" r:id="rId8"/>
    <p:sldId id="385" r:id="rId9"/>
    <p:sldId id="381" r:id="rId10"/>
    <p:sldId id="386" r:id="rId11"/>
    <p:sldId id="362" r:id="rId12"/>
    <p:sldId id="378" r:id="rId13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>
            <p14:sldId id="383"/>
            <p14:sldId id="387"/>
          </p14:sldIdLst>
        </p14:section>
        <p14:section name="SLIDE STARTERS" id="{ACC24B29-0CC7-491A-A98A-CF7CBDBE501E}">
          <p14:sldIdLst>
            <p14:sldId id="379"/>
            <p14:sldId id="384"/>
            <p14:sldId id="329"/>
            <p14:sldId id="361"/>
            <p14:sldId id="283"/>
            <p14:sldId id="385"/>
            <p14:sldId id="381"/>
            <p14:sldId id="386"/>
            <p14:sldId id="362"/>
          </p14:sldIdLst>
        </p14:section>
        <p14:section name="THANK YOU" id="{6CD91DAB-8EC3-4802-89E9-0F1C7022FB28}">
          <p14:sldIdLst>
            <p14:sldId id="3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72" autoAdjust="0"/>
  </p:normalViewPr>
  <p:slideViewPr>
    <p:cSldViewPr snapToGrid="0">
      <p:cViewPr varScale="1">
        <p:scale>
          <a:sx n="78" d="100"/>
          <a:sy n="78" d="100"/>
        </p:scale>
        <p:origin x="216" y="-800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2076"/>
    </p:cViewPr>
  </p:sorterViewPr>
  <p:notesViewPr>
    <p:cSldViewPr snapToGrid="0">
      <p:cViewPr varScale="1">
        <p:scale>
          <a:sx n="73" d="100"/>
          <a:sy n="73" d="100"/>
        </p:scale>
        <p:origin x="58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7/3/2018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use this title animation slide with a new image simply 1) move the top semi-transparent shape</a:t>
            </a:r>
            <a:r>
              <a:rPr lang="en-US" baseline="0" dirty="0"/>
              <a:t> </a:t>
            </a:r>
            <a:r>
              <a:rPr lang="en-US" dirty="0"/>
              <a:t>to the side, 2) delete placeholder image,</a:t>
            </a:r>
            <a:r>
              <a:rPr lang="en-US" baseline="0" dirty="0"/>
              <a:t> </a:t>
            </a:r>
            <a:br>
              <a:rPr lang="en-US" baseline="0" dirty="0"/>
            </a:br>
            <a:r>
              <a:rPr lang="en-US" baseline="0" dirty="0"/>
              <a:t>3) click on the picture icon to add a new picture, 4) </a:t>
            </a:r>
            <a:r>
              <a:rPr lang="en-US" dirty="0"/>
              <a:t>Move semi-transparent shape back to original position, 5) Update text on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9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  <a:extLst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916229"/>
            <a:ext cx="9107555" cy="3632325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B60F28C6-9BA0-4632-B8B5-5A793D03AFC7}"/>
              </a:ext>
            </a:extLst>
          </p:cNvPr>
          <p:cNvSpPr txBox="1"/>
          <p:nvPr userDrawn="1"/>
        </p:nvSpPr>
        <p:spPr>
          <a:xfrm>
            <a:off x="9005881" y="6316156"/>
            <a:ext cx="2466220" cy="3678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Neal Creative</a:t>
            </a:r>
            <a:r>
              <a:rPr lang="en-US" sz="1100" baseline="0" dirty="0">
                <a:solidFill>
                  <a:schemeClr val="tx1"/>
                </a:solidFill>
              </a:rPr>
              <a:t>  | click &amp; </a:t>
            </a:r>
            <a:r>
              <a:rPr lang="en-US" sz="1100" b="1" baseline="0" dirty="0">
                <a:solidFill>
                  <a:schemeClr val="tx1"/>
                </a:solidFill>
              </a:rPr>
              <a:t>Learn more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25357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tips</a:t>
            </a:r>
            <a:r>
              <a:rPr lang="en-US" sz="2800" spc="-1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&amp; tricks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40519" y="1110334"/>
            <a:ext cx="8804365" cy="6297108"/>
          </a:xfrm>
        </p:spPr>
        <p:txBody>
          <a:bodyPr/>
          <a:lstStyle/>
          <a:p>
            <a:pPr algn="ctr"/>
            <a:r>
              <a:rPr lang="en-US" sz="7200" dirty="0"/>
              <a:t>Capital </a:t>
            </a:r>
            <a:br>
              <a:rPr lang="en-US" sz="7200" dirty="0"/>
            </a:br>
            <a:r>
              <a:rPr lang="en-US" sz="7200" dirty="0"/>
              <a:t>Campaign</a:t>
            </a:r>
            <a:br>
              <a:rPr lang="en-US" sz="7200" dirty="0"/>
            </a:br>
            <a:r>
              <a:rPr lang="en-US" sz="7200" dirty="0"/>
              <a:t>Committee</a:t>
            </a:r>
            <a:br>
              <a:rPr lang="en-US" sz="7200" dirty="0"/>
            </a:br>
            <a:r>
              <a:rPr lang="en-US" sz="7200" dirty="0"/>
              <a:t>2017-18 </a:t>
            </a:r>
            <a:br>
              <a:rPr lang="en-US" sz="7200" dirty="0"/>
            </a:br>
            <a:r>
              <a:rPr lang="en-US" sz="7200" dirty="0"/>
              <a:t>Report</a:t>
            </a:r>
            <a:br>
              <a:rPr lang="en-US" dirty="0"/>
            </a:br>
            <a:endParaRPr lang="en-US" dirty="0"/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91BE31A-05E0-4D8F-95C5-54EC206844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11" y="1776974"/>
            <a:ext cx="3940021" cy="4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3004" y="7215739"/>
            <a:ext cx="11660405" cy="625641"/>
          </a:xfrm>
        </p:spPr>
        <p:txBody>
          <a:bodyPr/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Every Member Chair Buy(s)</a:t>
            </a:r>
            <a:br>
              <a:rPr lang="en-US" sz="4400" dirty="0"/>
            </a:br>
            <a:r>
              <a:rPr lang="en-US" sz="4400" dirty="0"/>
              <a:t>Chapter Chair Buys</a:t>
            </a:r>
            <a:br>
              <a:rPr lang="en-US" sz="4400" dirty="0"/>
            </a:br>
            <a:r>
              <a:rPr lang="en-US" sz="4400" dirty="0"/>
              <a:t>Classes Chair Buys</a:t>
            </a: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583121" y="-118381"/>
            <a:ext cx="9100184" cy="2436564"/>
          </a:xfrm>
        </p:spPr>
        <p:txBody>
          <a:bodyPr/>
          <a:lstStyle/>
          <a:p>
            <a:r>
              <a:rPr lang="en-US" dirty="0"/>
              <a:t>Capital Campaign-</a:t>
            </a:r>
          </a:p>
          <a:p>
            <a:r>
              <a:rPr lang="en-US" dirty="0"/>
              <a:t>Chairs Project</a:t>
            </a:r>
          </a:p>
        </p:txBody>
      </p:sp>
    </p:spTree>
    <p:extLst>
      <p:ext uri="{BB962C8B-B14F-4D97-AF65-F5344CB8AC3E}">
        <p14:creationId xmlns:p14="http://schemas.microsoft.com/office/powerpoint/2010/main" val="14812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81427" y="4808951"/>
            <a:ext cx="11660405" cy="625641"/>
          </a:xfrm>
        </p:spPr>
        <p:txBody>
          <a:bodyPr/>
          <a:lstStyle/>
          <a:p>
            <a:r>
              <a:rPr lang="en-US" dirty="0"/>
              <a:t>Lifetime: $1,500.00</a:t>
            </a:r>
            <a:br>
              <a:rPr lang="en-US" dirty="0"/>
            </a:br>
            <a:r>
              <a:rPr lang="en-US" dirty="0"/>
              <a:t>Gold: $1,000.00</a:t>
            </a:r>
            <a:br>
              <a:rPr lang="en-US" dirty="0"/>
            </a:br>
            <a:r>
              <a:rPr lang="en-US" dirty="0"/>
              <a:t>Total Lifetime: $2,500.00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923323" y="186061"/>
            <a:ext cx="4376615" cy="1550168"/>
          </a:xfrm>
        </p:spPr>
        <p:txBody>
          <a:bodyPr/>
          <a:lstStyle/>
          <a:p>
            <a:r>
              <a:rPr lang="en-US" sz="3200" dirty="0"/>
              <a:t>New Capital Campaign Proposals</a:t>
            </a:r>
          </a:p>
          <a:p>
            <a:r>
              <a:rPr lang="en-US" sz="3200" dirty="0"/>
              <a:t>2020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808214" y="1736229"/>
            <a:ext cx="792205" cy="1200329"/>
          </a:xfrm>
        </p:spPr>
        <p:txBody>
          <a:bodyPr/>
          <a:lstStyle/>
          <a:p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37079039"/>
      </p:ext>
    </p:extLst>
  </p:cSld>
  <p:clrMapOvr>
    <a:masterClrMapping/>
  </p:clrMapOvr>
  <p:transition spd="slow">
    <p:push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19939" y="1132234"/>
            <a:ext cx="9107555" cy="3416320"/>
          </a:xfrm>
        </p:spPr>
        <p:txBody>
          <a:bodyPr/>
          <a:lstStyle/>
          <a:p>
            <a:r>
              <a:rPr lang="en-US" dirty="0"/>
              <a:t>The Capital Campaign </a:t>
            </a:r>
            <a:r>
              <a:rPr lang="en-US" dirty="0" err="1"/>
              <a:t>Commitee</a:t>
            </a:r>
            <a:endParaRPr lang="en-US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34BDD74C-5263-464C-AA3C-D945D23978FF}"/>
              </a:ext>
            </a:extLst>
          </p:cNvPr>
          <p:cNvSpPr txBox="1">
            <a:spLocks/>
          </p:cNvSpPr>
          <p:nvPr/>
        </p:nvSpPr>
        <p:spPr>
          <a:xfrm>
            <a:off x="4433852" y="4256429"/>
            <a:ext cx="5756957" cy="927824"/>
          </a:xfrm>
          <a:prstGeom prst="rect">
            <a:avLst/>
          </a:prstGeom>
        </p:spPr>
        <p:txBody>
          <a:bodyPr vert="horz" lIns="457200" tIns="45720" rIns="45720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49282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45"/>
          <p:cNvSpPr/>
          <p:nvPr/>
        </p:nvSpPr>
        <p:spPr>
          <a:xfrm flipH="1">
            <a:off x="7911255" y="4253573"/>
            <a:ext cx="2995659" cy="7040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tips</a:t>
            </a:r>
            <a:r>
              <a:rPr lang="en-US" sz="2800" spc="-1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&amp; tricks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40519" y="1110334"/>
            <a:ext cx="8804365" cy="4302716"/>
          </a:xfrm>
        </p:spPr>
        <p:txBody>
          <a:bodyPr/>
          <a:lstStyle/>
          <a:p>
            <a:pPr algn="ctr"/>
            <a:r>
              <a:rPr lang="en-US" sz="7200" dirty="0"/>
              <a:t>The Spirit </a:t>
            </a:r>
            <a:br>
              <a:rPr lang="en-US" sz="7200" dirty="0"/>
            </a:br>
            <a:r>
              <a:rPr lang="en-US" sz="7200" dirty="0"/>
              <a:t>of </a:t>
            </a:r>
            <a:br>
              <a:rPr lang="en-US" sz="7200" dirty="0"/>
            </a:br>
            <a:r>
              <a:rPr lang="en-US" sz="7200" dirty="0" err="1"/>
              <a:t>Spartanism</a:t>
            </a:r>
            <a:br>
              <a:rPr lang="en-US" dirty="0"/>
            </a:br>
            <a:endParaRPr lang="en-US" dirty="0"/>
          </a:p>
        </p:txBody>
      </p:sp>
      <p:sp>
        <p:nvSpPr>
          <p:cNvPr id="19" name="Freeform: Shape 18"/>
          <p:cNvSpPr/>
          <p:nvPr/>
        </p:nvSpPr>
        <p:spPr>
          <a:xfrm>
            <a:off x="7066536" y="4361548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91BE31A-05E0-4D8F-95C5-54EC206844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411" y="1776974"/>
            <a:ext cx="3940021" cy="408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6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4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4800" y="2496437"/>
            <a:ext cx="11887200" cy="1865126"/>
          </a:xfrm>
        </p:spPr>
        <p:txBody>
          <a:bodyPr/>
          <a:lstStyle/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Every gift adds up! Every gift makes a difference!</a:t>
            </a:r>
          </a:p>
          <a:p>
            <a:r>
              <a:rPr lang="en-US" sz="3200" dirty="0"/>
              <a:t>Thank you for "Giving Back" to B. W. Harris Episcopal School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65562" y="5276808"/>
            <a:ext cx="8097838" cy="3693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10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304800" y="2274838"/>
            <a:ext cx="11887200" cy="2308324"/>
          </a:xfrm>
        </p:spPr>
        <p:txBody>
          <a:bodyPr/>
          <a:lstStyle/>
          <a:p>
            <a:endParaRPr lang="en-US" sz="3200" dirty="0"/>
          </a:p>
          <a:p>
            <a:pPr algn="ctr"/>
            <a:r>
              <a:rPr lang="en-US" sz="3200" dirty="0"/>
              <a:t>Our mission is to develop and implement opportunities for affordable and targeted giving to B. W. Harris Episcopal School, in order to permit any donor to give at a level that that meets their donation goals.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865562" y="5276808"/>
            <a:ext cx="8097838" cy="369332"/>
          </a:xfrm>
        </p:spPr>
        <p:txBody>
          <a:bodyPr/>
          <a:lstStyle/>
          <a:p>
            <a:r>
              <a:rPr lang="en-US" dirty="0"/>
              <a:t>MISSION STATTMENT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465888"/>
            <a:ext cx="431800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2688" y="243410"/>
            <a:ext cx="670312" cy="580653"/>
          </a:xfrm>
          <a:custGeom>
            <a:avLst/>
            <a:gdLst>
              <a:gd name="connsiteX0" fmla="*/ 603423 w 670312"/>
              <a:gd name="connsiteY0" fmla="*/ 0 h 580653"/>
              <a:gd name="connsiteX1" fmla="*/ 670312 w 670312"/>
              <a:gd name="connsiteY1" fmla="*/ 126662 h 580653"/>
              <a:gd name="connsiteX2" fmla="*/ 557170 w 670312"/>
              <a:gd name="connsiteY2" fmla="*/ 203157 h 580653"/>
              <a:gd name="connsiteX3" fmla="*/ 522302 w 670312"/>
              <a:gd name="connsiteY3" fmla="*/ 293172 h 580653"/>
              <a:gd name="connsiteX4" fmla="*/ 670312 w 670312"/>
              <a:gd name="connsiteY4" fmla="*/ 293172 h 580653"/>
              <a:gd name="connsiteX5" fmla="*/ 670312 w 670312"/>
              <a:gd name="connsiteY5" fmla="*/ 580653 h 580653"/>
              <a:gd name="connsiteX6" fmla="*/ 360772 w 670312"/>
              <a:gd name="connsiteY6" fmla="*/ 580653 h 580653"/>
              <a:gd name="connsiteX7" fmla="*/ 360772 w 670312"/>
              <a:gd name="connsiteY7" fmla="*/ 342272 h 580653"/>
              <a:gd name="connsiteX8" fmla="*/ 415564 w 670312"/>
              <a:gd name="connsiteY8" fmla="*/ 134489 h 580653"/>
              <a:gd name="connsiteX9" fmla="*/ 603423 w 670312"/>
              <a:gd name="connsiteY9" fmla="*/ 0 h 580653"/>
              <a:gd name="connsiteX10" fmla="*/ 242650 w 670312"/>
              <a:gd name="connsiteY10" fmla="*/ 0 h 580653"/>
              <a:gd name="connsiteX11" fmla="*/ 309539 w 670312"/>
              <a:gd name="connsiteY11" fmla="*/ 126662 h 580653"/>
              <a:gd name="connsiteX12" fmla="*/ 196397 w 670312"/>
              <a:gd name="connsiteY12" fmla="*/ 203157 h 580653"/>
              <a:gd name="connsiteX13" fmla="*/ 161530 w 670312"/>
              <a:gd name="connsiteY13" fmla="*/ 293172 h 580653"/>
              <a:gd name="connsiteX14" fmla="*/ 309539 w 670312"/>
              <a:gd name="connsiteY14" fmla="*/ 293172 h 580653"/>
              <a:gd name="connsiteX15" fmla="*/ 309539 w 670312"/>
              <a:gd name="connsiteY15" fmla="*/ 580653 h 580653"/>
              <a:gd name="connsiteX16" fmla="*/ 0 w 670312"/>
              <a:gd name="connsiteY16" fmla="*/ 580653 h 580653"/>
              <a:gd name="connsiteX17" fmla="*/ 0 w 670312"/>
              <a:gd name="connsiteY17" fmla="*/ 342272 h 580653"/>
              <a:gd name="connsiteX18" fmla="*/ 54792 w 670312"/>
              <a:gd name="connsiteY18" fmla="*/ 134489 h 580653"/>
              <a:gd name="connsiteX19" fmla="*/ 242650 w 670312"/>
              <a:gd name="connsiteY19" fmla="*/ 0 h 58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70312" h="580653">
                <a:moveTo>
                  <a:pt x="603423" y="0"/>
                </a:moveTo>
                <a:lnTo>
                  <a:pt x="670312" y="126662"/>
                </a:lnTo>
                <a:cubicBezTo>
                  <a:pt x="615757" y="152279"/>
                  <a:pt x="578043" y="177777"/>
                  <a:pt x="557170" y="203157"/>
                </a:cubicBezTo>
                <a:cubicBezTo>
                  <a:pt x="536297" y="228537"/>
                  <a:pt x="524674" y="258542"/>
                  <a:pt x="522302" y="293172"/>
                </a:cubicBezTo>
                <a:lnTo>
                  <a:pt x="670312" y="293172"/>
                </a:lnTo>
                <a:lnTo>
                  <a:pt x="670312" y="580653"/>
                </a:lnTo>
                <a:lnTo>
                  <a:pt x="360772" y="580653"/>
                </a:lnTo>
                <a:lnTo>
                  <a:pt x="360772" y="342272"/>
                </a:lnTo>
                <a:cubicBezTo>
                  <a:pt x="360772" y="254510"/>
                  <a:pt x="379036" y="185249"/>
                  <a:pt x="415564" y="134489"/>
                </a:cubicBezTo>
                <a:cubicBezTo>
                  <a:pt x="452092" y="83729"/>
                  <a:pt x="514712" y="38900"/>
                  <a:pt x="603423" y="0"/>
                </a:cubicBezTo>
                <a:close/>
                <a:moveTo>
                  <a:pt x="242650" y="0"/>
                </a:moveTo>
                <a:lnTo>
                  <a:pt x="309539" y="126662"/>
                </a:lnTo>
                <a:cubicBezTo>
                  <a:pt x="254985" y="152279"/>
                  <a:pt x="217271" y="177777"/>
                  <a:pt x="196397" y="203157"/>
                </a:cubicBezTo>
                <a:cubicBezTo>
                  <a:pt x="175524" y="228537"/>
                  <a:pt x="163902" y="258542"/>
                  <a:pt x="161530" y="293172"/>
                </a:cubicBezTo>
                <a:lnTo>
                  <a:pt x="309539" y="293172"/>
                </a:lnTo>
                <a:lnTo>
                  <a:pt x="309539" y="580653"/>
                </a:lnTo>
                <a:lnTo>
                  <a:pt x="0" y="580653"/>
                </a:lnTo>
                <a:lnTo>
                  <a:pt x="0" y="342272"/>
                </a:lnTo>
                <a:cubicBezTo>
                  <a:pt x="0" y="254510"/>
                  <a:pt x="18264" y="185249"/>
                  <a:pt x="54792" y="134489"/>
                </a:cubicBezTo>
                <a:cubicBezTo>
                  <a:pt x="91320" y="83729"/>
                  <a:pt x="153940" y="38900"/>
                  <a:pt x="2426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705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/>
          <p:cNvSpPr>
            <a:spLocks noChangeAspect="1"/>
          </p:cNvSpPr>
          <p:nvPr/>
        </p:nvSpPr>
        <p:spPr>
          <a:xfrm>
            <a:off x="232519" y="-2693505"/>
            <a:ext cx="4728754" cy="4728754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44881" y="2662267"/>
            <a:ext cx="4332514" cy="1643527"/>
          </a:xfrm>
        </p:spPr>
        <p:txBody>
          <a:bodyPr/>
          <a:lstStyle/>
          <a:p>
            <a:pPr algn="ctr"/>
            <a:r>
              <a:rPr lang="en-US" b="1" dirty="0"/>
              <a:t>Each alumnus or alumna or friend can make a difference by contributing to B. W. Harris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615827"/>
          </a:xfrm>
        </p:spPr>
        <p:txBody>
          <a:bodyPr/>
          <a:lstStyle/>
          <a:p>
            <a:r>
              <a:rPr lang="en-US" dirty="0"/>
              <a:t>Your contribution will ensure additional opportunities for B. W. Harris' students, enhance innovative programs at the school, and retain outstanding faculty members </a:t>
            </a:r>
          </a:p>
        </p:txBody>
      </p:sp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What Can You Do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615827"/>
          </a:xfrm>
        </p:spPr>
        <p:txBody>
          <a:bodyPr/>
          <a:lstStyle/>
          <a:p>
            <a:r>
              <a:rPr lang="en-US" dirty="0"/>
              <a:t>Your contribution will provide B. W. Harris with the flexibility and means to meet the constant and rapidly changing needs of education, and make a difference for the future of Liberia.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701731"/>
          </a:xfrm>
        </p:spPr>
        <p:txBody>
          <a:bodyPr/>
          <a:lstStyle/>
          <a:p>
            <a:r>
              <a:rPr lang="en-US" dirty="0"/>
              <a:t>Your gifts are tax deductible to the extent provided by law.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97E989-D798-4C62-8E93-3D2D613C248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336 1.11111E-6 L 1.45833E-6 1.11111E-6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4" grpId="1" build="p"/>
      <p:bldP spid="15" grpId="0"/>
      <p:bldP spid="32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256002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2011-2018 – Each Year</a:t>
            </a:r>
          </a:p>
          <a:p>
            <a:pPr lvl="1"/>
            <a:r>
              <a:rPr lang="en-US" dirty="0"/>
              <a:t>Mohamedu F. Jones</a:t>
            </a:r>
          </a:p>
          <a:p>
            <a:pPr lvl="1"/>
            <a:r>
              <a:rPr lang="en-US" dirty="0"/>
              <a:t>Gudrun Harris</a:t>
            </a:r>
          </a:p>
          <a:p>
            <a:pPr lvl="1"/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393338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2014 – 2018 – Select Years</a:t>
            </a:r>
          </a:p>
          <a:p>
            <a:pPr lvl="1"/>
            <a:r>
              <a:rPr lang="en-US" dirty="0"/>
              <a:t>Charles Hoffman: 2014-2018</a:t>
            </a:r>
          </a:p>
          <a:p>
            <a:pPr lvl="1"/>
            <a:r>
              <a:rPr lang="en-US" dirty="0"/>
              <a:t>Maria George: 2015 – 2018</a:t>
            </a:r>
          </a:p>
          <a:p>
            <a:pPr lvl="1"/>
            <a:r>
              <a:rPr lang="en-US" dirty="0"/>
              <a:t>Rosalyn Coleman: 2018</a:t>
            </a:r>
          </a:p>
          <a:p>
            <a:pPr lvl="1"/>
            <a:r>
              <a:rPr lang="en-US" dirty="0"/>
              <a:t>Miatta Sherman: 2017</a:t>
            </a:r>
          </a:p>
          <a:p>
            <a:pPr lvl="1"/>
            <a:r>
              <a:rPr lang="en-US" dirty="0"/>
              <a:t>Edwin Amoah: 2015</a:t>
            </a:r>
          </a:p>
          <a:p>
            <a:pPr lvl="1"/>
            <a:r>
              <a:rPr lang="en-US" dirty="0"/>
              <a:t>Comfort Cole Kanneh: 2011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349839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/>
              <a:t>In My Wallet</a:t>
            </a:r>
          </a:p>
          <a:p>
            <a:pPr>
              <a:spcAft>
                <a:spcPts val="2400"/>
              </a:spcAft>
            </a:pPr>
            <a:r>
              <a:rPr lang="en-US" dirty="0"/>
              <a:t>For 2018-2019</a:t>
            </a:r>
          </a:p>
          <a:p>
            <a:pPr>
              <a:spcAft>
                <a:spcPts val="2400"/>
              </a:spcAft>
            </a:pPr>
            <a:r>
              <a:rPr lang="en-US" dirty="0"/>
              <a:t>$4,400.00</a:t>
            </a:r>
          </a:p>
          <a:p>
            <a:pPr>
              <a:spcAft>
                <a:spcPts val="2400"/>
              </a:spcAft>
            </a:pPr>
            <a:r>
              <a:rPr lang="en-US" dirty="0"/>
              <a:t>Collected by</a:t>
            </a:r>
          </a:p>
          <a:p>
            <a:pPr>
              <a:spcAft>
                <a:spcPts val="2400"/>
              </a:spcAft>
            </a:pPr>
            <a:r>
              <a:rPr lang="en-US" dirty="0"/>
              <a:t>Mohamedu F. Jones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16322" y="339408"/>
            <a:ext cx="2375877" cy="978729"/>
          </a:xfrm>
        </p:spPr>
        <p:txBody>
          <a:bodyPr/>
          <a:lstStyle/>
          <a:p>
            <a:r>
              <a:rPr lang="en-US" dirty="0"/>
              <a:t>Outside Donors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089529"/>
          </a:xfrm>
        </p:spPr>
        <p:txBody>
          <a:bodyPr/>
          <a:lstStyle/>
          <a:p>
            <a:r>
              <a:rPr lang="en-US" dirty="0"/>
              <a:t>Outside Donors 2011 – 2018 – Who Has Brought in Outside Donation?</a:t>
            </a:r>
            <a:br>
              <a:rPr lang="en-US" dirty="0"/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75511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386838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5056" y="3382066"/>
            <a:ext cx="338328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1.04167E-6 -4.44444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3 -4.44444E-6 L 3.95833E-6 -4.44444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8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8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8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8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8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8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8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8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8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8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8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8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8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8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8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8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32 -4.44444E-6 L -2.5E-6 -4.44444E-6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uiExpand="1" build="p"/>
      <p:bldP spid="18" grpId="0" uiExpand="1" build="p"/>
      <p:bldP spid="9" grpId="0" animBg="1"/>
      <p:bldP spid="9" grpId="1" animBg="1"/>
      <p:bldP spid="15" grpId="0" animBg="1"/>
      <p:bldP spid="15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7" y="3493674"/>
            <a:ext cx="2432313" cy="3444020"/>
          </a:xfrm>
        </p:spPr>
        <p:txBody>
          <a:bodyPr/>
          <a:lstStyle/>
          <a:p>
            <a:r>
              <a:rPr lang="en-US" dirty="0"/>
              <a:t>Comfort Warner                      Joan North                                              Judith </a:t>
            </a:r>
            <a:r>
              <a:rPr lang="en-US" dirty="0" err="1"/>
              <a:t>Karpeh</a:t>
            </a:r>
            <a:r>
              <a:rPr lang="en-US" dirty="0"/>
              <a:t>                           Mohammed </a:t>
            </a:r>
            <a:r>
              <a:rPr lang="en-US" dirty="0" err="1"/>
              <a:t>Dukuly</a:t>
            </a:r>
            <a:r>
              <a:rPr lang="en-US" dirty="0"/>
              <a:t>                                              Tayonnoh Roberts-Gray         Maria George                                              Gerald Richards                       Albertha Kamah Gillespie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000548"/>
          </a:xfrm>
        </p:spPr>
        <p:txBody>
          <a:bodyPr/>
          <a:lstStyle/>
          <a:p>
            <a:r>
              <a:rPr lang="en-US" dirty="0"/>
              <a:t>Victoria Peah</a:t>
            </a:r>
          </a:p>
          <a:p>
            <a:r>
              <a:rPr lang="en-US" dirty="0"/>
              <a:t>Mohammed </a:t>
            </a:r>
            <a:r>
              <a:rPr lang="en-US" dirty="0" err="1"/>
              <a:t>Dukuly</a:t>
            </a:r>
            <a:endParaRPr lang="en-US" dirty="0"/>
          </a:p>
          <a:p>
            <a:r>
              <a:rPr lang="en-US" dirty="0"/>
              <a:t>Joan North</a:t>
            </a:r>
          </a:p>
          <a:p>
            <a:r>
              <a:rPr lang="en-US" dirty="0"/>
              <a:t>Joseph </a:t>
            </a:r>
            <a:r>
              <a:rPr lang="en-US" dirty="0" err="1"/>
              <a:t>Acqui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5656933"/>
          </a:xfrm>
        </p:spPr>
        <p:txBody>
          <a:bodyPr/>
          <a:lstStyle/>
          <a:p>
            <a:r>
              <a:rPr lang="en-US" dirty="0"/>
              <a:t>Teacher Annie Sancho                                                                                                                                        Teacher Cecelia </a:t>
            </a:r>
            <a:r>
              <a:rPr lang="en-US" dirty="0" err="1"/>
              <a:t>Tartey</a:t>
            </a:r>
            <a:r>
              <a:rPr lang="en-US" dirty="0"/>
              <a:t>	 </a:t>
            </a:r>
          </a:p>
          <a:p>
            <a:r>
              <a:rPr lang="en-US" dirty="0"/>
              <a:t>Victoria Peah                                                                                                                               Mohammed </a:t>
            </a:r>
            <a:r>
              <a:rPr lang="en-US" dirty="0" err="1"/>
              <a:t>Dukuly</a:t>
            </a:r>
            <a:r>
              <a:rPr lang="en-US" dirty="0"/>
              <a:t>                                                                                                                                Joan North                                                                                                                  Villette Brown Smith</a:t>
            </a:r>
          </a:p>
          <a:p>
            <a:r>
              <a:rPr lang="en-US" dirty="0"/>
              <a:t>								   	M. Daniel Nelson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8" y="3493674"/>
            <a:ext cx="2521291" cy="2738185"/>
          </a:xfrm>
        </p:spPr>
        <p:txBody>
          <a:bodyPr/>
          <a:lstStyle/>
          <a:p>
            <a:r>
              <a:rPr lang="en-US" dirty="0"/>
              <a:t>Joanna Hawah Freeman Richards</a:t>
            </a:r>
          </a:p>
          <a:p>
            <a:r>
              <a:rPr lang="en-US" dirty="0"/>
              <a:t>Meyartha Coleman Perry</a:t>
            </a:r>
          </a:p>
          <a:p>
            <a:r>
              <a:rPr lang="en-US" dirty="0"/>
              <a:t>Jonathan Murray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584715" y="3493674"/>
            <a:ext cx="2521291" cy="3395801"/>
          </a:xfrm>
        </p:spPr>
        <p:txBody>
          <a:bodyPr/>
          <a:lstStyle/>
          <a:p>
            <a:r>
              <a:rPr lang="en-US" dirty="0"/>
              <a:t>Meyartha Coleman-Perry </a:t>
            </a:r>
          </a:p>
          <a:p>
            <a:r>
              <a:rPr lang="en-US" b="0" dirty="0"/>
              <a:t>Joanna Hawah Freeman Richards        Albertha Gillespie     Handel K. C. Diggs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535531"/>
          </a:xfrm>
        </p:spPr>
        <p:txBody>
          <a:bodyPr/>
          <a:lstStyle/>
          <a:p>
            <a:r>
              <a:rPr lang="en-US" dirty="0"/>
              <a:t>2017 – 2018 Donors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>
          <a:xfrm>
            <a:off x="68658" y="2577396"/>
            <a:ext cx="2377440" cy="535531"/>
          </a:xfrm>
        </p:spPr>
        <p:txBody>
          <a:bodyPr/>
          <a:lstStyle/>
          <a:p>
            <a:r>
              <a:rPr lang="en-US" sz="3200" dirty="0"/>
              <a:t>Lifetime</a:t>
            </a:r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>
          <a:xfrm>
            <a:off x="2483635" y="2577396"/>
            <a:ext cx="2377440" cy="535531"/>
          </a:xfrm>
        </p:spPr>
        <p:txBody>
          <a:bodyPr/>
          <a:lstStyle/>
          <a:p>
            <a:r>
              <a:rPr lang="en-US" sz="3200" dirty="0"/>
              <a:t>Gold</a:t>
            </a:r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>
          <a:xfrm>
            <a:off x="4898612" y="2577396"/>
            <a:ext cx="2377440" cy="978729"/>
          </a:xfrm>
        </p:spPr>
        <p:txBody>
          <a:bodyPr/>
          <a:lstStyle/>
          <a:p>
            <a:r>
              <a:rPr lang="en-US" sz="3200" dirty="0"/>
              <a:t>Hall of Fame</a:t>
            </a:r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>
          <a:xfrm>
            <a:off x="7313589" y="2577396"/>
            <a:ext cx="2377440" cy="480131"/>
          </a:xfrm>
        </p:spPr>
        <p:txBody>
          <a:bodyPr/>
          <a:lstStyle/>
          <a:p>
            <a:r>
              <a:rPr lang="en-US" sz="2800" dirty="0"/>
              <a:t>Endowment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>
          <a:xfrm>
            <a:off x="9728566" y="2577396"/>
            <a:ext cx="2377440" cy="1089529"/>
          </a:xfrm>
        </p:spPr>
        <p:txBody>
          <a:bodyPr/>
          <a:lstStyle/>
          <a:p>
            <a:r>
              <a:rPr lang="en-US" sz="2400" dirty="0"/>
              <a:t>Spartan Annual Giving</a:t>
            </a:r>
          </a:p>
        </p:txBody>
      </p:sp>
    </p:spTree>
    <p:extLst>
      <p:ext uri="{BB962C8B-B14F-4D97-AF65-F5344CB8AC3E}">
        <p14:creationId xmlns:p14="http://schemas.microsoft.com/office/powerpoint/2010/main" val="2161256907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657" y="3493674"/>
            <a:ext cx="2432313" cy="2433487"/>
          </a:xfrm>
        </p:spPr>
        <p:txBody>
          <a:bodyPr/>
          <a:lstStyle/>
          <a:p>
            <a:r>
              <a:rPr lang="en-US" dirty="0"/>
              <a:t>Mohammed </a:t>
            </a:r>
            <a:r>
              <a:rPr lang="en-US" dirty="0" err="1"/>
              <a:t>Dukuly</a:t>
            </a:r>
            <a:endParaRPr lang="en-US" dirty="0"/>
          </a:p>
          <a:p>
            <a:r>
              <a:rPr lang="en-US" dirty="0"/>
              <a:t>Victoria Peah</a:t>
            </a:r>
          </a:p>
          <a:p>
            <a:r>
              <a:rPr lang="en-US" dirty="0"/>
              <a:t>Joan North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5640518"/>
          </a:xfrm>
        </p:spPr>
        <p:txBody>
          <a:bodyPr/>
          <a:lstStyle/>
          <a:p>
            <a:r>
              <a:rPr lang="en-US" dirty="0"/>
              <a:t>Albertha K. Gillespie</a:t>
            </a:r>
          </a:p>
          <a:p>
            <a:r>
              <a:rPr lang="en-US" dirty="0"/>
              <a:t>for </a:t>
            </a:r>
          </a:p>
          <a:p>
            <a:r>
              <a:rPr lang="en-US" dirty="0"/>
              <a:t>J. Geneva </a:t>
            </a:r>
            <a:r>
              <a:rPr lang="en-US" dirty="0" err="1"/>
              <a:t>Fubara</a:t>
            </a:r>
            <a:endParaRPr lang="en-US" dirty="0"/>
          </a:p>
          <a:p>
            <a:r>
              <a:rPr lang="en-US" dirty="0"/>
              <a:t>Ophelia Acolatse</a:t>
            </a:r>
          </a:p>
          <a:p>
            <a:r>
              <a:rPr lang="en-US" dirty="0"/>
              <a:t>for</a:t>
            </a:r>
          </a:p>
          <a:p>
            <a:r>
              <a:rPr lang="en-US" dirty="0"/>
              <a:t>Clarence K. Acolatse, Sr.</a:t>
            </a:r>
          </a:p>
          <a:p>
            <a:r>
              <a:rPr lang="en-US" dirty="0"/>
              <a:t>Comfort Warner</a:t>
            </a:r>
          </a:p>
          <a:p>
            <a:r>
              <a:rPr lang="en-US" dirty="0"/>
              <a:t>For</a:t>
            </a:r>
          </a:p>
          <a:p>
            <a:r>
              <a:rPr lang="en-US" dirty="0"/>
              <a:t>Beatrice </a:t>
            </a:r>
            <a:r>
              <a:rPr lang="en-US" dirty="0" err="1"/>
              <a:t>Tryphenia</a:t>
            </a:r>
            <a:endParaRPr lang="en-US" dirty="0"/>
          </a:p>
          <a:p>
            <a:r>
              <a:rPr lang="en-US"/>
              <a:t>Redd</a:t>
            </a:r>
            <a:endParaRPr lang="en-US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5993436"/>
          </a:xfrm>
        </p:spPr>
        <p:txBody>
          <a:bodyPr/>
          <a:lstStyle/>
          <a:p>
            <a:r>
              <a:rPr lang="en-US" dirty="0"/>
              <a:t>Amanda Harris Wright</a:t>
            </a:r>
          </a:p>
          <a:p>
            <a:r>
              <a:rPr lang="en-US" dirty="0"/>
              <a:t>for</a:t>
            </a:r>
          </a:p>
          <a:p>
            <a:r>
              <a:rPr lang="en-US" dirty="0"/>
              <a:t>Lafayette Jenkins</a:t>
            </a:r>
          </a:p>
          <a:p>
            <a:r>
              <a:rPr lang="en-US" dirty="0"/>
              <a:t>Tara </a:t>
            </a:r>
            <a:r>
              <a:rPr lang="en-US" dirty="0" err="1"/>
              <a:t>Rainsbury</a:t>
            </a:r>
            <a:r>
              <a:rPr lang="en-US" dirty="0"/>
              <a:t> Hickson</a:t>
            </a:r>
          </a:p>
          <a:p>
            <a:r>
              <a:rPr lang="en-US" dirty="0"/>
              <a:t>For</a:t>
            </a:r>
          </a:p>
          <a:p>
            <a:r>
              <a:rPr lang="en-US" dirty="0"/>
              <a:t>Thomas Jefferson</a:t>
            </a:r>
          </a:p>
          <a:p>
            <a:r>
              <a:rPr lang="en-US" dirty="0" err="1"/>
              <a:t>Rainsbury</a:t>
            </a:r>
            <a:r>
              <a:rPr lang="en-US" dirty="0"/>
              <a:t>, Sr.</a:t>
            </a:r>
          </a:p>
          <a:p>
            <a:r>
              <a:rPr lang="en-US" dirty="0"/>
              <a:t>								   	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6"/>
          </p:nvPr>
        </p:nvSpPr>
        <p:spPr>
          <a:xfrm>
            <a:off x="7313588" y="3493674"/>
            <a:ext cx="2521291" cy="2000548"/>
          </a:xfrm>
        </p:spPr>
        <p:txBody>
          <a:bodyPr/>
          <a:lstStyle/>
          <a:p>
            <a:r>
              <a:rPr lang="en-US" dirty="0"/>
              <a:t>Handel K. C. Diggs</a:t>
            </a:r>
          </a:p>
          <a:p>
            <a:r>
              <a:rPr lang="en-US" dirty="0"/>
              <a:t>Meyartha Coleman Perry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7"/>
          </p:nvPr>
        </p:nvSpPr>
        <p:spPr>
          <a:xfrm>
            <a:off x="9584715" y="3493674"/>
            <a:ext cx="2521291" cy="1134670"/>
          </a:xfrm>
        </p:spPr>
        <p:txBody>
          <a:bodyPr/>
          <a:lstStyle/>
          <a:p>
            <a:r>
              <a:rPr lang="en-US" dirty="0"/>
              <a:t>Meyartha Coleman-Perry 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470361"/>
            <a:ext cx="12192000" cy="535531"/>
          </a:xfrm>
        </p:spPr>
        <p:txBody>
          <a:bodyPr/>
          <a:lstStyle/>
          <a:p>
            <a:r>
              <a:rPr lang="en-US" dirty="0"/>
              <a:t>2017 – 2018 Donors</a:t>
            </a:r>
          </a:p>
        </p:txBody>
      </p:sp>
      <p:sp>
        <p:nvSpPr>
          <p:cNvPr id="47" name="Content Placeholder 46"/>
          <p:cNvSpPr>
            <a:spLocks noGrp="1"/>
          </p:cNvSpPr>
          <p:nvPr>
            <p:ph idx="18"/>
          </p:nvPr>
        </p:nvSpPr>
        <p:spPr>
          <a:xfrm>
            <a:off x="68658" y="2577396"/>
            <a:ext cx="2377440" cy="535531"/>
          </a:xfrm>
        </p:spPr>
        <p:txBody>
          <a:bodyPr/>
          <a:lstStyle/>
          <a:p>
            <a:r>
              <a:rPr lang="en-US" sz="3200" dirty="0" err="1"/>
              <a:t>WoR</a:t>
            </a:r>
            <a:endParaRPr lang="en-US" sz="3200" dirty="0"/>
          </a:p>
        </p:txBody>
      </p:sp>
      <p:sp>
        <p:nvSpPr>
          <p:cNvPr id="48" name="Content Placeholder 47"/>
          <p:cNvSpPr>
            <a:spLocks noGrp="1"/>
          </p:cNvSpPr>
          <p:nvPr>
            <p:ph idx="19"/>
          </p:nvPr>
        </p:nvSpPr>
        <p:spPr>
          <a:xfrm>
            <a:off x="2483635" y="2577396"/>
            <a:ext cx="2377440" cy="535531"/>
          </a:xfrm>
        </p:spPr>
        <p:txBody>
          <a:bodyPr/>
          <a:lstStyle/>
          <a:p>
            <a:r>
              <a:rPr lang="en-US" sz="3200" dirty="0" err="1"/>
              <a:t>WoM</a:t>
            </a:r>
            <a:endParaRPr lang="en-US" sz="3200" dirty="0"/>
          </a:p>
        </p:txBody>
      </p:sp>
      <p:sp>
        <p:nvSpPr>
          <p:cNvPr id="49" name="Content Placeholder 48"/>
          <p:cNvSpPr>
            <a:spLocks noGrp="1"/>
          </p:cNvSpPr>
          <p:nvPr>
            <p:ph idx="20"/>
          </p:nvPr>
        </p:nvSpPr>
        <p:spPr>
          <a:xfrm>
            <a:off x="4898612" y="2577396"/>
            <a:ext cx="2377440" cy="535531"/>
          </a:xfrm>
        </p:spPr>
        <p:txBody>
          <a:bodyPr/>
          <a:lstStyle/>
          <a:p>
            <a:r>
              <a:rPr lang="en-US" sz="3200" dirty="0" err="1"/>
              <a:t>WoM</a:t>
            </a:r>
            <a:endParaRPr lang="en-US" sz="3200" dirty="0"/>
          </a:p>
        </p:txBody>
      </p:sp>
      <p:sp>
        <p:nvSpPr>
          <p:cNvPr id="50" name="Content Placeholder 49"/>
          <p:cNvSpPr>
            <a:spLocks noGrp="1"/>
          </p:cNvSpPr>
          <p:nvPr>
            <p:ph idx="21"/>
          </p:nvPr>
        </p:nvSpPr>
        <p:spPr>
          <a:xfrm>
            <a:off x="7313589" y="2577396"/>
            <a:ext cx="2377440" cy="1255728"/>
          </a:xfrm>
        </p:spPr>
        <p:txBody>
          <a:bodyPr/>
          <a:lstStyle/>
          <a:p>
            <a:r>
              <a:rPr lang="en-US" sz="2800" dirty="0"/>
              <a:t>Spartan Annual Giving</a:t>
            </a:r>
          </a:p>
        </p:txBody>
      </p:sp>
      <p:sp>
        <p:nvSpPr>
          <p:cNvPr id="51" name="Content Placeholder 50"/>
          <p:cNvSpPr>
            <a:spLocks noGrp="1"/>
          </p:cNvSpPr>
          <p:nvPr>
            <p:ph idx="22"/>
          </p:nvPr>
        </p:nvSpPr>
        <p:spPr>
          <a:xfrm>
            <a:off x="9728566" y="2577396"/>
            <a:ext cx="2377440" cy="1217769"/>
          </a:xfrm>
        </p:spPr>
        <p:txBody>
          <a:bodyPr/>
          <a:lstStyle/>
          <a:p>
            <a:r>
              <a:rPr lang="en-US" sz="2400" dirty="0"/>
              <a:t>Contributed to Every Fund</a:t>
            </a:r>
          </a:p>
          <a:p>
            <a:r>
              <a:rPr lang="en-US" sz="24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30802208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3004" y="7215739"/>
            <a:ext cx="11660405" cy="625641"/>
          </a:xfrm>
        </p:spPr>
        <p:txBody>
          <a:bodyPr/>
          <a:lstStyle/>
          <a:p>
            <a:r>
              <a:rPr lang="en-US" sz="6000" dirty="0"/>
              <a:t>Principal Gertrude Findley  November 2018</a:t>
            </a: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Principal E. G. W. King, Jr.</a:t>
            </a:r>
            <a:br>
              <a:rPr lang="en-US" sz="6000" dirty="0"/>
            </a:br>
            <a:r>
              <a:rPr lang="en-US" sz="6000" dirty="0"/>
              <a:t>June 2019</a:t>
            </a:r>
            <a:br>
              <a:rPr lang="en-US" sz="6000" dirty="0"/>
            </a:br>
            <a:br>
              <a:rPr lang="en-US" sz="6000" dirty="0"/>
            </a:b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595697" y="499736"/>
            <a:ext cx="11075020" cy="1200329"/>
          </a:xfrm>
        </p:spPr>
        <p:txBody>
          <a:bodyPr/>
          <a:lstStyle/>
          <a:p>
            <a:r>
              <a:rPr lang="en-US" dirty="0"/>
              <a:t>Proposed Hall of Fame</a:t>
            </a:r>
          </a:p>
        </p:txBody>
      </p:sp>
    </p:spTree>
    <p:extLst>
      <p:ext uri="{BB962C8B-B14F-4D97-AF65-F5344CB8AC3E}">
        <p14:creationId xmlns:p14="http://schemas.microsoft.com/office/powerpoint/2010/main" val="324801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FUL Presentations.pptx" id="{F35F1979-0F96-40AB-A8BA-4291EDE5F127}" vid="{D4D34B82-5498-418F-8E4B-B445820BAA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Powerful Presentations</Template>
  <TotalTime>555</TotalTime>
  <Words>481</Words>
  <Application>Microsoft Office PowerPoint</Application>
  <PresentationFormat>Widescreen</PresentationFormat>
  <Paragraphs>108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Capital  Campaign Committee 2017-18  Report </vt:lpstr>
      <vt:lpstr>The Spirit  of  Spartanism </vt:lpstr>
      <vt:lpstr>PowerPoint Presentation</vt:lpstr>
      <vt:lpstr>PowerPoint Presentation</vt:lpstr>
      <vt:lpstr>What Can You Do</vt:lpstr>
      <vt:lpstr>Outside Donors</vt:lpstr>
      <vt:lpstr>PowerPoint Presentation</vt:lpstr>
      <vt:lpstr>PowerPoint Presentation</vt:lpstr>
      <vt:lpstr>Principal Gertrude Findley  November 2018  Principal E. G. W. King, Jr. June 2019  </vt:lpstr>
      <vt:lpstr>          Every Member Chair Buy(s) Chapter Chair Buys Classes Chair Buys    </vt:lpstr>
      <vt:lpstr>Lifetime: $1,500.00 Gold: $1,000.00 Total Lifetime: $2,500.00</vt:lpstr>
      <vt:lpstr>The Capital Campaign Commitee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  Campaign Committee 2017-18  Report</dc:title>
  <dc:subject/>
  <dc:creator>Mohamedu Jones</dc:creator>
  <cp:keywords/>
  <dc:description/>
  <cp:lastModifiedBy>Mohamedu Jones</cp:lastModifiedBy>
  <cp:revision>15</cp:revision>
  <dcterms:created xsi:type="dcterms:W3CDTF">2018-06-30T06:14:33Z</dcterms:created>
  <dcterms:modified xsi:type="dcterms:W3CDTF">2018-07-03T15:31:52Z</dcterms:modified>
  <cp:category/>
</cp:coreProperties>
</file>