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5" r:id="rId6"/>
    <p:sldId id="259" r:id="rId7"/>
    <p:sldId id="260" r:id="rId8"/>
    <p:sldId id="261" r:id="rId9"/>
    <p:sldId id="262"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wharrisalumniusa.org/digital-archive-information-system-da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DCFD-135A-4A2F-BD5C-88263F835D62}"/>
              </a:ext>
            </a:extLst>
          </p:cNvPr>
          <p:cNvSpPr>
            <a:spLocks noGrp="1"/>
          </p:cNvSpPr>
          <p:nvPr>
            <p:ph type="ctrTitle"/>
          </p:nvPr>
        </p:nvSpPr>
        <p:spPr/>
        <p:txBody>
          <a:bodyPr>
            <a:normAutofit/>
          </a:bodyPr>
          <a:lstStyle/>
          <a:p>
            <a:pPr algn="ctr"/>
            <a:r>
              <a:rPr lang="en-US" dirty="0"/>
              <a:t>State of </a:t>
            </a:r>
            <a:br>
              <a:rPr lang="en-US" dirty="0"/>
            </a:br>
            <a:r>
              <a:rPr lang="en-US" dirty="0"/>
              <a:t>Association Report</a:t>
            </a:r>
          </a:p>
        </p:txBody>
      </p:sp>
      <p:sp>
        <p:nvSpPr>
          <p:cNvPr id="3" name="Subtitle 2">
            <a:extLst>
              <a:ext uri="{FF2B5EF4-FFF2-40B4-BE49-F238E27FC236}">
                <a16:creationId xmlns:a16="http://schemas.microsoft.com/office/drawing/2014/main" id="{06142923-6ED3-4283-BA0B-5EB2A7C4A2F0}"/>
              </a:ext>
            </a:extLst>
          </p:cNvPr>
          <p:cNvSpPr>
            <a:spLocks noGrp="1"/>
          </p:cNvSpPr>
          <p:nvPr>
            <p:ph type="subTitle" idx="1"/>
          </p:nvPr>
        </p:nvSpPr>
        <p:spPr>
          <a:xfrm>
            <a:off x="1371600" y="3632200"/>
            <a:ext cx="9448800" cy="1825095"/>
          </a:xfrm>
        </p:spPr>
        <p:txBody>
          <a:bodyPr>
            <a:normAutofit/>
          </a:bodyPr>
          <a:lstStyle/>
          <a:p>
            <a:pPr algn="ctr"/>
            <a:r>
              <a:rPr lang="en-US" sz="3600" b="1" dirty="0"/>
              <a:t>Joanna Hawah Freeman Richards</a:t>
            </a:r>
          </a:p>
          <a:p>
            <a:pPr algn="ctr"/>
            <a:r>
              <a:rPr lang="en-US" sz="3600" b="1" dirty="0"/>
              <a:t>National Chair</a:t>
            </a:r>
          </a:p>
          <a:p>
            <a:pPr algn="ctr"/>
            <a:endParaRPr lang="en-US" sz="3600" dirty="0"/>
          </a:p>
          <a:p>
            <a:pPr algn="ctr"/>
            <a:endParaRPr lang="en-US" dirty="0"/>
          </a:p>
        </p:txBody>
      </p:sp>
    </p:spTree>
    <p:extLst>
      <p:ext uri="{BB962C8B-B14F-4D97-AF65-F5344CB8AC3E}">
        <p14:creationId xmlns:p14="http://schemas.microsoft.com/office/powerpoint/2010/main" val="337014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307B-3117-4CA9-93F2-44DC270125FF}"/>
              </a:ext>
            </a:extLst>
          </p:cNvPr>
          <p:cNvSpPr>
            <a:spLocks noGrp="1"/>
          </p:cNvSpPr>
          <p:nvPr>
            <p:ph type="title"/>
          </p:nvPr>
        </p:nvSpPr>
        <p:spPr/>
        <p:txBody>
          <a:bodyPr/>
          <a:lstStyle/>
          <a:p>
            <a:r>
              <a:rPr lang="en-US" dirty="0"/>
              <a:t>Donations and contributions</a:t>
            </a:r>
          </a:p>
        </p:txBody>
      </p:sp>
      <p:sp>
        <p:nvSpPr>
          <p:cNvPr id="3" name="Content Placeholder 2">
            <a:extLst>
              <a:ext uri="{FF2B5EF4-FFF2-40B4-BE49-F238E27FC236}">
                <a16:creationId xmlns:a16="http://schemas.microsoft.com/office/drawing/2014/main" id="{F0DFD49B-89C1-40F1-AA4C-4727BFC82792}"/>
              </a:ext>
            </a:extLst>
          </p:cNvPr>
          <p:cNvSpPr>
            <a:spLocks noGrp="1"/>
          </p:cNvSpPr>
          <p:nvPr>
            <p:ph idx="1"/>
          </p:nvPr>
        </p:nvSpPr>
        <p:spPr/>
        <p:txBody>
          <a:bodyPr>
            <a:normAutofit/>
          </a:bodyPr>
          <a:lstStyle/>
          <a:p>
            <a:r>
              <a:rPr lang="en-US" sz="2800" dirty="0"/>
              <a:t>BWHESAA-USA, Inc. needs the continuous financial support of every member for the longevity of our Association beyond paying your chapter dues and registering for Convention</a:t>
            </a:r>
          </a:p>
          <a:p>
            <a:r>
              <a:rPr lang="en-US" sz="2800" dirty="0"/>
              <a:t>Supporting the Capital Campaign is essential </a:t>
            </a:r>
          </a:p>
          <a:p>
            <a:r>
              <a:rPr lang="en-US" sz="2800" dirty="0"/>
              <a:t>Contributions to the Endowment funds will help us do big projects and put money aside so when that time comes and we can no longer travel to convention that the Association will still be financially strong.</a:t>
            </a:r>
          </a:p>
        </p:txBody>
      </p:sp>
    </p:spTree>
    <p:extLst>
      <p:ext uri="{BB962C8B-B14F-4D97-AF65-F5344CB8AC3E}">
        <p14:creationId xmlns:p14="http://schemas.microsoft.com/office/powerpoint/2010/main" val="365248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235F2-46FB-4101-83F6-A49B836953B6}"/>
              </a:ext>
            </a:extLst>
          </p:cNvPr>
          <p:cNvSpPr>
            <a:spLocks noGrp="1"/>
          </p:cNvSpPr>
          <p:nvPr>
            <p:ph type="title"/>
          </p:nvPr>
        </p:nvSpPr>
        <p:spPr/>
        <p:txBody>
          <a:bodyPr/>
          <a:lstStyle/>
          <a:p>
            <a:r>
              <a:rPr lang="en-US" dirty="0"/>
              <a:t>We are one</a:t>
            </a:r>
          </a:p>
        </p:txBody>
      </p:sp>
      <p:sp>
        <p:nvSpPr>
          <p:cNvPr id="3" name="Content Placeholder 2">
            <a:extLst>
              <a:ext uri="{FF2B5EF4-FFF2-40B4-BE49-F238E27FC236}">
                <a16:creationId xmlns:a16="http://schemas.microsoft.com/office/drawing/2014/main" id="{FC2C16B7-40BD-4D7D-9B4C-3CF3A9F33A89}"/>
              </a:ext>
            </a:extLst>
          </p:cNvPr>
          <p:cNvSpPr>
            <a:spLocks noGrp="1"/>
          </p:cNvSpPr>
          <p:nvPr>
            <p:ph idx="1"/>
          </p:nvPr>
        </p:nvSpPr>
        <p:spPr/>
        <p:txBody>
          <a:bodyPr/>
          <a:lstStyle/>
          <a:p>
            <a:pPr marL="0" indent="0" algn="ctr">
              <a:buNone/>
            </a:pPr>
            <a:r>
              <a:rPr lang="en-US" sz="3200" dirty="0"/>
              <a:t>Thank you for all your support and please help me make this last year of my administration the best yet</a:t>
            </a:r>
          </a:p>
          <a:p>
            <a:pPr marL="0" indent="0" algn="ctr">
              <a:buNone/>
            </a:pPr>
            <a:endParaRPr lang="en-US" sz="3200" dirty="0"/>
          </a:p>
          <a:p>
            <a:pPr marL="0" indent="0" algn="ctr">
              <a:buNone/>
            </a:pPr>
            <a:r>
              <a:rPr lang="en-US" sz="3200" dirty="0"/>
              <a:t>Please register early for the 2019 Convention hosted by the </a:t>
            </a:r>
            <a:r>
              <a:rPr lang="en-US" sz="3200"/>
              <a:t>Minnesota Chapter</a:t>
            </a:r>
            <a:endParaRPr lang="en-US" sz="3200" dirty="0"/>
          </a:p>
          <a:p>
            <a:pPr marL="0" indent="0">
              <a:buNone/>
            </a:pPr>
            <a:endParaRPr lang="en-US" dirty="0"/>
          </a:p>
        </p:txBody>
      </p:sp>
    </p:spTree>
    <p:extLst>
      <p:ext uri="{BB962C8B-B14F-4D97-AF65-F5344CB8AC3E}">
        <p14:creationId xmlns:p14="http://schemas.microsoft.com/office/powerpoint/2010/main" val="233544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C1D68-9FA9-447A-89F6-D52414189563}"/>
              </a:ext>
            </a:extLst>
          </p:cNvPr>
          <p:cNvSpPr>
            <a:spLocks noGrp="1"/>
          </p:cNvSpPr>
          <p:nvPr>
            <p:ph type="title"/>
          </p:nvPr>
        </p:nvSpPr>
        <p:spPr/>
        <p:txBody>
          <a:bodyPr/>
          <a:lstStyle/>
          <a:p>
            <a:r>
              <a:rPr lang="en-US" dirty="0"/>
              <a:t>Our Mission </a:t>
            </a:r>
            <a:r>
              <a:rPr lang="en-US" dirty="0" err="1"/>
              <a:t>Statment</a:t>
            </a:r>
            <a:endParaRPr lang="en-US" dirty="0"/>
          </a:p>
        </p:txBody>
      </p:sp>
      <p:sp>
        <p:nvSpPr>
          <p:cNvPr id="3" name="Content Placeholder 2">
            <a:extLst>
              <a:ext uri="{FF2B5EF4-FFF2-40B4-BE49-F238E27FC236}">
                <a16:creationId xmlns:a16="http://schemas.microsoft.com/office/drawing/2014/main" id="{48B1D9F4-BB1D-49D0-A826-C9C07B49E91E}"/>
              </a:ext>
            </a:extLst>
          </p:cNvPr>
          <p:cNvSpPr>
            <a:spLocks noGrp="1"/>
          </p:cNvSpPr>
          <p:nvPr>
            <p:ph idx="1"/>
          </p:nvPr>
        </p:nvSpPr>
        <p:spPr/>
        <p:txBody>
          <a:bodyPr>
            <a:normAutofit lnSpcReduction="10000"/>
          </a:bodyPr>
          <a:lstStyle/>
          <a:p>
            <a:pPr marL="0" indent="0" algn="ctr">
              <a:buNone/>
            </a:pPr>
            <a:endParaRPr lang="en-US" dirty="0"/>
          </a:p>
          <a:p>
            <a:pPr marL="0" indent="0" algn="ctr">
              <a:buNone/>
            </a:pPr>
            <a:endParaRPr lang="en-US" sz="2800" b="1" dirty="0"/>
          </a:p>
          <a:p>
            <a:pPr marL="0" indent="0" algn="ctr">
              <a:buNone/>
            </a:pPr>
            <a:r>
              <a:rPr lang="en-US" sz="2800" b="1" dirty="0"/>
              <a:t>The B. W. Harris Episcopal School Alumni Association-USA, Inc. exists to create, maintain, and enhance relationships among B. W. Harris Episcopal School alumni, current and prospective students, teachers, administrators and staff, the Episcopal </a:t>
            </a:r>
            <a:r>
              <a:rPr lang="en-US" sz="2800" b="1" dirty="0" err="1"/>
              <a:t>Churshoif</a:t>
            </a:r>
            <a:r>
              <a:rPr lang="en-US" sz="2800" b="1" dirty="0"/>
              <a:t> Liberia, and friends of the school, in order to foster loyalty, interest and support for the school, and to provide the school the special perspective and support of alumni in its life and growth</a:t>
            </a:r>
          </a:p>
        </p:txBody>
      </p:sp>
    </p:spTree>
    <p:extLst>
      <p:ext uri="{BB962C8B-B14F-4D97-AF65-F5344CB8AC3E}">
        <p14:creationId xmlns:p14="http://schemas.microsoft.com/office/powerpoint/2010/main" val="273633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8AFB-22CC-4A52-829D-D71CC381BAD4}"/>
              </a:ext>
            </a:extLst>
          </p:cNvPr>
          <p:cNvSpPr>
            <a:spLocks noGrp="1"/>
          </p:cNvSpPr>
          <p:nvPr>
            <p:ph type="title"/>
          </p:nvPr>
        </p:nvSpPr>
        <p:spPr/>
        <p:txBody>
          <a:bodyPr/>
          <a:lstStyle/>
          <a:p>
            <a:r>
              <a:rPr lang="en-US" dirty="0"/>
              <a:t>Our purpose</a:t>
            </a:r>
          </a:p>
        </p:txBody>
      </p:sp>
      <p:sp>
        <p:nvSpPr>
          <p:cNvPr id="3" name="Content Placeholder 2">
            <a:extLst>
              <a:ext uri="{FF2B5EF4-FFF2-40B4-BE49-F238E27FC236}">
                <a16:creationId xmlns:a16="http://schemas.microsoft.com/office/drawing/2014/main" id="{A3DC111E-3273-4980-B4EE-31FA42811366}"/>
              </a:ext>
            </a:extLst>
          </p:cNvPr>
          <p:cNvSpPr>
            <a:spLocks noGrp="1"/>
          </p:cNvSpPr>
          <p:nvPr>
            <p:ph idx="1"/>
          </p:nvPr>
        </p:nvSpPr>
        <p:spPr/>
        <p:txBody>
          <a:bodyPr>
            <a:normAutofit/>
          </a:bodyPr>
          <a:lstStyle/>
          <a:p>
            <a:pPr marL="0" indent="0" algn="ctr">
              <a:buNone/>
            </a:pPr>
            <a:r>
              <a:rPr lang="en-US" sz="4400" dirty="0"/>
              <a:t>The purpose of us coming together is for the children and our Alma Mater</a:t>
            </a:r>
          </a:p>
        </p:txBody>
      </p:sp>
    </p:spTree>
    <p:extLst>
      <p:ext uri="{BB962C8B-B14F-4D97-AF65-F5344CB8AC3E}">
        <p14:creationId xmlns:p14="http://schemas.microsoft.com/office/powerpoint/2010/main" val="65486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6C86-A140-48A6-9002-C34D079EDCCA}"/>
              </a:ext>
            </a:extLst>
          </p:cNvPr>
          <p:cNvSpPr>
            <a:spLocks noGrp="1"/>
          </p:cNvSpPr>
          <p:nvPr>
            <p:ph type="title"/>
          </p:nvPr>
        </p:nvSpPr>
        <p:spPr/>
        <p:txBody>
          <a:bodyPr/>
          <a:lstStyle/>
          <a:p>
            <a:r>
              <a:rPr lang="en-US" dirty="0"/>
              <a:t>National Leadership</a:t>
            </a:r>
          </a:p>
        </p:txBody>
      </p:sp>
      <p:sp>
        <p:nvSpPr>
          <p:cNvPr id="3" name="Content Placeholder 2">
            <a:extLst>
              <a:ext uri="{FF2B5EF4-FFF2-40B4-BE49-F238E27FC236}">
                <a16:creationId xmlns:a16="http://schemas.microsoft.com/office/drawing/2014/main" id="{75D4E101-3FFA-41B1-A821-EB97EA975220}"/>
              </a:ext>
            </a:extLst>
          </p:cNvPr>
          <p:cNvSpPr>
            <a:spLocks noGrp="1"/>
          </p:cNvSpPr>
          <p:nvPr>
            <p:ph idx="1"/>
          </p:nvPr>
        </p:nvSpPr>
        <p:spPr/>
        <p:txBody>
          <a:bodyPr>
            <a:normAutofit/>
          </a:bodyPr>
          <a:lstStyle/>
          <a:p>
            <a:r>
              <a:rPr lang="en-US" b="1" dirty="0"/>
              <a:t>We are grateful for the cooperation of each of our National Officers</a:t>
            </a:r>
          </a:p>
          <a:p>
            <a:r>
              <a:rPr lang="en-US" b="1" dirty="0"/>
              <a:t>Daffeh Hansford, First Vice National Chair for Programs </a:t>
            </a:r>
          </a:p>
          <a:p>
            <a:r>
              <a:rPr lang="en-US" b="1" dirty="0" err="1"/>
              <a:t>Teloid</a:t>
            </a:r>
            <a:r>
              <a:rPr lang="en-US" b="1" dirty="0"/>
              <a:t> Harris Scott, Second Vice National Chair for Membership and Public Relations </a:t>
            </a:r>
          </a:p>
          <a:p>
            <a:r>
              <a:rPr lang="en-US" b="1" dirty="0"/>
              <a:t>Albertha K. Gillespie, National Treasurer </a:t>
            </a:r>
          </a:p>
          <a:p>
            <a:r>
              <a:rPr lang="en-US" b="1" dirty="0"/>
              <a:t>Meyartha Perry, National Financial Secretary </a:t>
            </a:r>
          </a:p>
          <a:p>
            <a:r>
              <a:rPr lang="en-US" b="1" dirty="0"/>
              <a:t>Comfort Browne, National Secretary </a:t>
            </a:r>
          </a:p>
          <a:p>
            <a:r>
              <a:rPr lang="en-US" b="1" dirty="0"/>
              <a:t>Theresa Much Essien, National Chaplain </a:t>
            </a:r>
            <a:endParaRPr lang="fr-FR" b="1" dirty="0"/>
          </a:p>
          <a:p>
            <a:r>
              <a:rPr lang="fr-FR" b="1" dirty="0"/>
              <a:t>Edam-</a:t>
            </a:r>
            <a:r>
              <a:rPr lang="fr-FR" b="1" dirty="0" err="1"/>
              <a:t>Enian</a:t>
            </a:r>
            <a:r>
              <a:rPr lang="fr-FR" b="1" dirty="0"/>
              <a:t> </a:t>
            </a:r>
            <a:r>
              <a:rPr lang="fr-FR" b="1" dirty="0" err="1"/>
              <a:t>Essien</a:t>
            </a:r>
            <a:r>
              <a:rPr lang="fr-FR" b="1" dirty="0"/>
              <a:t> Sasso, Assistant National </a:t>
            </a:r>
            <a:r>
              <a:rPr lang="fr-FR" b="1" dirty="0" err="1"/>
              <a:t>Secretary</a:t>
            </a:r>
            <a:r>
              <a:rPr lang="fr-FR" b="1" dirty="0"/>
              <a:t> </a:t>
            </a:r>
            <a:endParaRPr lang="en-US" b="1" dirty="0"/>
          </a:p>
        </p:txBody>
      </p:sp>
    </p:spTree>
    <p:extLst>
      <p:ext uri="{BB962C8B-B14F-4D97-AF65-F5344CB8AC3E}">
        <p14:creationId xmlns:p14="http://schemas.microsoft.com/office/powerpoint/2010/main" val="393766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95496-A859-412F-B56C-23704CB8A6D7}"/>
              </a:ext>
            </a:extLst>
          </p:cNvPr>
          <p:cNvSpPr>
            <a:spLocks noGrp="1"/>
          </p:cNvSpPr>
          <p:nvPr>
            <p:ph type="title"/>
          </p:nvPr>
        </p:nvSpPr>
        <p:spPr/>
        <p:txBody>
          <a:bodyPr/>
          <a:lstStyle/>
          <a:p>
            <a:r>
              <a:rPr lang="en-US" dirty="0"/>
              <a:t>Commitments Met </a:t>
            </a:r>
          </a:p>
        </p:txBody>
      </p:sp>
      <p:sp>
        <p:nvSpPr>
          <p:cNvPr id="3" name="Content Placeholder 2">
            <a:extLst>
              <a:ext uri="{FF2B5EF4-FFF2-40B4-BE49-F238E27FC236}">
                <a16:creationId xmlns:a16="http://schemas.microsoft.com/office/drawing/2014/main" id="{B033E645-FDB4-4A11-91F0-4B899AAA4CFB}"/>
              </a:ext>
            </a:extLst>
          </p:cNvPr>
          <p:cNvSpPr>
            <a:spLocks noGrp="1"/>
          </p:cNvSpPr>
          <p:nvPr>
            <p:ph idx="1"/>
          </p:nvPr>
        </p:nvSpPr>
        <p:spPr/>
        <p:txBody>
          <a:bodyPr/>
          <a:lstStyle/>
          <a:p>
            <a:r>
              <a:rPr lang="en-US" sz="3600" b="1" dirty="0"/>
              <a:t>Established committee and Task Force in keeping with 2017 campaign promises</a:t>
            </a:r>
          </a:p>
          <a:p>
            <a:endParaRPr lang="en-US" sz="3600" b="1" dirty="0"/>
          </a:p>
          <a:p>
            <a:r>
              <a:rPr lang="en-US" sz="3600" b="1" dirty="0"/>
              <a:t>External Auditor Identification Task Force</a:t>
            </a:r>
          </a:p>
          <a:p>
            <a:endParaRPr lang="en-US" sz="3600" b="1" dirty="0"/>
          </a:p>
          <a:p>
            <a:r>
              <a:rPr lang="en-US" sz="3600" b="1" dirty="0"/>
              <a:t>The Ombudsman Committee</a:t>
            </a:r>
          </a:p>
          <a:p>
            <a:endParaRPr lang="en-US" dirty="0"/>
          </a:p>
        </p:txBody>
      </p:sp>
    </p:spTree>
    <p:extLst>
      <p:ext uri="{BB962C8B-B14F-4D97-AF65-F5344CB8AC3E}">
        <p14:creationId xmlns:p14="http://schemas.microsoft.com/office/powerpoint/2010/main" val="213995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D9AF-ED61-4DB4-A73B-CAD91290123B}"/>
              </a:ext>
            </a:extLst>
          </p:cNvPr>
          <p:cNvSpPr>
            <a:spLocks noGrp="1"/>
          </p:cNvSpPr>
          <p:nvPr>
            <p:ph type="title"/>
          </p:nvPr>
        </p:nvSpPr>
        <p:spPr/>
        <p:txBody>
          <a:bodyPr/>
          <a:lstStyle/>
          <a:p>
            <a:r>
              <a:rPr lang="en-US" dirty="0"/>
              <a:t>Accountability and Transparency</a:t>
            </a:r>
          </a:p>
        </p:txBody>
      </p:sp>
      <p:sp>
        <p:nvSpPr>
          <p:cNvPr id="3" name="Content Placeholder 2">
            <a:extLst>
              <a:ext uri="{FF2B5EF4-FFF2-40B4-BE49-F238E27FC236}">
                <a16:creationId xmlns:a16="http://schemas.microsoft.com/office/drawing/2014/main" id="{D4339770-4616-45A3-B494-046B5221EE30}"/>
              </a:ext>
            </a:extLst>
          </p:cNvPr>
          <p:cNvSpPr>
            <a:spLocks noGrp="1"/>
          </p:cNvSpPr>
          <p:nvPr>
            <p:ph idx="1"/>
          </p:nvPr>
        </p:nvSpPr>
        <p:spPr/>
        <p:txBody>
          <a:bodyPr>
            <a:normAutofit/>
          </a:bodyPr>
          <a:lstStyle/>
          <a:p>
            <a:r>
              <a:rPr lang="en-US" sz="2800" b="1" dirty="0"/>
              <a:t>Our Financial statements are current and accessible to all members on our </a:t>
            </a:r>
            <a:r>
              <a:rPr lang="de-DE" sz="2800" b="1" dirty="0"/>
              <a:t>Digital Archive Information System (DAIS) on our Web Site: </a:t>
            </a:r>
            <a:r>
              <a:rPr lang="de-DE" sz="2800" b="1" dirty="0">
                <a:hlinkClick r:id="rId2"/>
              </a:rPr>
              <a:t>http://bwharrisalumniusa.org/digital-archive-information-system-dais</a:t>
            </a:r>
            <a:endParaRPr lang="en-US" sz="2800" b="1" dirty="0"/>
          </a:p>
          <a:p>
            <a:r>
              <a:rPr lang="en-US" sz="2800" b="1" dirty="0"/>
              <a:t>Our bank statements are made available quarterly for download</a:t>
            </a:r>
          </a:p>
          <a:p>
            <a:r>
              <a:rPr lang="en-US" sz="2800" b="1" dirty="0"/>
              <a:t>Thanks to our National Financial Team</a:t>
            </a:r>
          </a:p>
          <a:p>
            <a:r>
              <a:rPr lang="en-US" sz="2800" b="1" dirty="0"/>
              <a:t>All minutes are on file and achieved - Thanks to the National Secretarial team</a:t>
            </a:r>
          </a:p>
          <a:p>
            <a:endParaRPr lang="en-US" sz="2800" dirty="0"/>
          </a:p>
          <a:p>
            <a:endParaRPr lang="en-US" sz="2800" dirty="0"/>
          </a:p>
        </p:txBody>
      </p:sp>
    </p:spTree>
    <p:extLst>
      <p:ext uri="{BB962C8B-B14F-4D97-AF65-F5344CB8AC3E}">
        <p14:creationId xmlns:p14="http://schemas.microsoft.com/office/powerpoint/2010/main" val="6051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77B64-2638-4506-926A-F4236CEAB878}"/>
              </a:ext>
            </a:extLst>
          </p:cNvPr>
          <p:cNvSpPr>
            <a:spLocks noGrp="1"/>
          </p:cNvSpPr>
          <p:nvPr>
            <p:ph type="title"/>
          </p:nvPr>
        </p:nvSpPr>
        <p:spPr/>
        <p:txBody>
          <a:bodyPr/>
          <a:lstStyle/>
          <a:p>
            <a:r>
              <a:rPr lang="en-US" dirty="0"/>
              <a:t>Accountability and Transparency</a:t>
            </a:r>
          </a:p>
        </p:txBody>
      </p:sp>
      <p:sp>
        <p:nvSpPr>
          <p:cNvPr id="3" name="Content Placeholder 2">
            <a:extLst>
              <a:ext uri="{FF2B5EF4-FFF2-40B4-BE49-F238E27FC236}">
                <a16:creationId xmlns:a16="http://schemas.microsoft.com/office/drawing/2014/main" id="{53B73187-879C-4D80-8A61-F80A6C5F371F}"/>
              </a:ext>
            </a:extLst>
          </p:cNvPr>
          <p:cNvSpPr>
            <a:spLocks noGrp="1"/>
          </p:cNvSpPr>
          <p:nvPr>
            <p:ph idx="1"/>
          </p:nvPr>
        </p:nvSpPr>
        <p:spPr/>
        <p:txBody>
          <a:bodyPr>
            <a:normAutofit lnSpcReduction="10000"/>
          </a:bodyPr>
          <a:lstStyle/>
          <a:p>
            <a:r>
              <a:rPr lang="en-US" sz="2800" b="1" dirty="0"/>
              <a:t>Auditor Deston Francis  working with Texas Chapter has completed the audit report for Convention 2017. Thanks to the leadership of Texas Chapter for the very smooth process.</a:t>
            </a:r>
          </a:p>
          <a:p>
            <a:r>
              <a:rPr lang="en-US" sz="2800" b="1" dirty="0"/>
              <a:t>The report concluded that all Texas Chapter made the grade</a:t>
            </a:r>
          </a:p>
          <a:p>
            <a:r>
              <a:rPr lang="en-US" sz="2800" b="1" dirty="0"/>
              <a:t>BWHESAA-USA, Inc. has filed Form  990 Return of Organization Exempt From Income Tax with the Internal Revenue Service for 2017</a:t>
            </a:r>
          </a:p>
          <a:p>
            <a:r>
              <a:rPr lang="en-US" sz="2800" b="1" dirty="0"/>
              <a:t>BWHESAA-USA, Inc. has filed its annual report with the Secretary of State of Delaware for 2017</a:t>
            </a:r>
          </a:p>
          <a:p>
            <a:endParaRPr lang="en-US" dirty="0"/>
          </a:p>
        </p:txBody>
      </p:sp>
    </p:spTree>
    <p:extLst>
      <p:ext uri="{BB962C8B-B14F-4D97-AF65-F5344CB8AC3E}">
        <p14:creationId xmlns:p14="http://schemas.microsoft.com/office/powerpoint/2010/main" val="324628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BE5DF-DC86-4489-8767-076FD975D95C}"/>
              </a:ext>
            </a:extLst>
          </p:cNvPr>
          <p:cNvSpPr>
            <a:spLocks noGrp="1"/>
          </p:cNvSpPr>
          <p:nvPr>
            <p:ph type="title"/>
          </p:nvPr>
        </p:nvSpPr>
        <p:spPr/>
        <p:txBody>
          <a:bodyPr/>
          <a:lstStyle/>
          <a:p>
            <a:r>
              <a:rPr lang="en-US" dirty="0"/>
              <a:t>Relationship with the school</a:t>
            </a:r>
          </a:p>
        </p:txBody>
      </p:sp>
      <p:sp>
        <p:nvSpPr>
          <p:cNvPr id="3" name="Content Placeholder 2">
            <a:extLst>
              <a:ext uri="{FF2B5EF4-FFF2-40B4-BE49-F238E27FC236}">
                <a16:creationId xmlns:a16="http://schemas.microsoft.com/office/drawing/2014/main" id="{380069A6-73AA-4B0D-BFAF-AC8AECCDC983}"/>
              </a:ext>
            </a:extLst>
          </p:cNvPr>
          <p:cNvSpPr>
            <a:spLocks noGrp="1"/>
          </p:cNvSpPr>
          <p:nvPr>
            <p:ph idx="1"/>
          </p:nvPr>
        </p:nvSpPr>
        <p:spPr/>
        <p:txBody>
          <a:bodyPr>
            <a:normAutofit fontScale="92500" lnSpcReduction="20000"/>
          </a:bodyPr>
          <a:lstStyle/>
          <a:p>
            <a:r>
              <a:rPr lang="en-US" sz="2800" b="1" dirty="0"/>
              <a:t>The relationship of the Association with the school is very productive </a:t>
            </a:r>
          </a:p>
          <a:p>
            <a:endParaRPr lang="en-US" sz="2800" b="1" dirty="0"/>
          </a:p>
          <a:p>
            <a:r>
              <a:rPr lang="en-US" sz="2800" b="1" dirty="0"/>
              <a:t>Principal Hilary Collins is cooperative and collaborative -Welcome Principal Hillary Collins to the 2018 Convention. </a:t>
            </a:r>
          </a:p>
          <a:p>
            <a:endParaRPr lang="en-US" sz="2800" b="1" dirty="0"/>
          </a:p>
          <a:p>
            <a:r>
              <a:rPr lang="en-US" sz="2800" b="1" dirty="0"/>
              <a:t>Liaison Adolf Sackey is very helpful, effective and on the ground, works along with the Academic and Scholarship Committee to accomplish our goals relating to the scholarship students applications and other documents and handles all our shipping matters</a:t>
            </a:r>
          </a:p>
        </p:txBody>
      </p:sp>
    </p:spTree>
    <p:extLst>
      <p:ext uri="{BB962C8B-B14F-4D97-AF65-F5344CB8AC3E}">
        <p14:creationId xmlns:p14="http://schemas.microsoft.com/office/powerpoint/2010/main" val="299935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174B5-560B-4287-983D-6C32B9963537}"/>
              </a:ext>
            </a:extLst>
          </p:cNvPr>
          <p:cNvSpPr>
            <a:spLocks noGrp="1"/>
          </p:cNvSpPr>
          <p:nvPr>
            <p:ph type="title"/>
          </p:nvPr>
        </p:nvSpPr>
        <p:spPr/>
        <p:txBody>
          <a:bodyPr/>
          <a:lstStyle/>
          <a:p>
            <a:r>
              <a:rPr lang="en-US" dirty="0"/>
              <a:t>2017- 2018 Projects in the School</a:t>
            </a:r>
          </a:p>
        </p:txBody>
      </p:sp>
      <p:sp>
        <p:nvSpPr>
          <p:cNvPr id="3" name="Content Placeholder 2">
            <a:extLst>
              <a:ext uri="{FF2B5EF4-FFF2-40B4-BE49-F238E27FC236}">
                <a16:creationId xmlns:a16="http://schemas.microsoft.com/office/drawing/2014/main" id="{DAFF80C9-1DD3-4913-89BB-467BDCAF4A19}"/>
              </a:ext>
            </a:extLst>
          </p:cNvPr>
          <p:cNvSpPr>
            <a:spLocks noGrp="1"/>
          </p:cNvSpPr>
          <p:nvPr>
            <p:ph idx="1"/>
          </p:nvPr>
        </p:nvSpPr>
        <p:spPr/>
        <p:txBody>
          <a:bodyPr>
            <a:normAutofit/>
          </a:bodyPr>
          <a:lstStyle/>
          <a:p>
            <a:r>
              <a:rPr lang="en-US" sz="2400" b="1" dirty="0"/>
              <a:t>DC Metro Technology Project – A Projector in Every Room – Kindergarten to 12</a:t>
            </a:r>
            <a:r>
              <a:rPr lang="en-US" sz="2400" b="1" baseline="30000" dirty="0"/>
              <a:t>th</a:t>
            </a:r>
            <a:r>
              <a:rPr lang="en-US" sz="2400" b="1" dirty="0"/>
              <a:t> Grade, Computer Lab, Science Lab, Library</a:t>
            </a:r>
          </a:p>
          <a:p>
            <a:r>
              <a:rPr lang="en-US" sz="2400" b="1" dirty="0"/>
              <a:t>Tri-State Kindergarten Class and Clinic Projects</a:t>
            </a:r>
          </a:p>
          <a:p>
            <a:r>
              <a:rPr lang="en-US" sz="2400" b="1" dirty="0"/>
              <a:t>DC Metro Chapter Auditorium Floor Project</a:t>
            </a:r>
          </a:p>
          <a:p>
            <a:r>
              <a:rPr lang="en-US" sz="2400" b="1" dirty="0"/>
              <a:t>42 Scholarships (National Association, Outside Donors, Classes, Chapters, Members)</a:t>
            </a:r>
          </a:p>
          <a:p>
            <a:r>
              <a:rPr lang="en-US" sz="2400" b="1" dirty="0"/>
              <a:t>25</a:t>
            </a:r>
            <a:r>
              <a:rPr lang="en-US" sz="2400" b="1" baseline="30000" dirty="0"/>
              <a:t>th</a:t>
            </a:r>
            <a:r>
              <a:rPr lang="en-US" sz="2400" b="1" dirty="0"/>
              <a:t> Anniversary Silver Jubilee Project – Refurbishing the Front of the School</a:t>
            </a:r>
          </a:p>
          <a:p>
            <a:r>
              <a:rPr lang="en-US" sz="2400" b="1" dirty="0"/>
              <a:t>National Association Computer Lab Expansion Project – 15 Computers</a:t>
            </a:r>
          </a:p>
        </p:txBody>
      </p:sp>
    </p:spTree>
    <p:extLst>
      <p:ext uri="{BB962C8B-B14F-4D97-AF65-F5344CB8AC3E}">
        <p14:creationId xmlns:p14="http://schemas.microsoft.com/office/powerpoint/2010/main" val="227380353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50</TotalTime>
  <Words>601</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State of  Association Report</vt:lpstr>
      <vt:lpstr>Our Mission Statment</vt:lpstr>
      <vt:lpstr>Our purpose</vt:lpstr>
      <vt:lpstr>National Leadership</vt:lpstr>
      <vt:lpstr>Commitments Met </vt:lpstr>
      <vt:lpstr>Accountability and Transparency</vt:lpstr>
      <vt:lpstr>Accountability and Transparency</vt:lpstr>
      <vt:lpstr>Relationship with the school</vt:lpstr>
      <vt:lpstr>2017- 2018 Projects in the School</vt:lpstr>
      <vt:lpstr>Donations and contributions</vt:lpstr>
      <vt:lpstr>We are 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Association Report</dc:title>
  <dc:creator>Mohamedu Jones</dc:creator>
  <cp:lastModifiedBy>Mohamedu Jones</cp:lastModifiedBy>
  <cp:revision>6</cp:revision>
  <dcterms:created xsi:type="dcterms:W3CDTF">2018-06-30T05:15:13Z</dcterms:created>
  <dcterms:modified xsi:type="dcterms:W3CDTF">2018-06-30T06:05:17Z</dcterms:modified>
</cp:coreProperties>
</file>